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9" r:id="rId2"/>
    <p:sldMasterId id="2147483684" r:id="rId3"/>
    <p:sldMasterId id="2147483648" r:id="rId4"/>
  </p:sldMasterIdLst>
  <p:notesMasterIdLst>
    <p:notesMasterId r:id="rId50"/>
  </p:notesMasterIdLst>
  <p:sldIdLst>
    <p:sldId id="411" r:id="rId5"/>
    <p:sldId id="412" r:id="rId6"/>
    <p:sldId id="499" r:id="rId7"/>
    <p:sldId id="415" r:id="rId8"/>
    <p:sldId id="454" r:id="rId9"/>
    <p:sldId id="416" r:id="rId10"/>
    <p:sldId id="417" r:id="rId11"/>
    <p:sldId id="487" r:id="rId12"/>
    <p:sldId id="492" r:id="rId13"/>
    <p:sldId id="494" r:id="rId14"/>
    <p:sldId id="493" r:id="rId15"/>
    <p:sldId id="491" r:id="rId16"/>
    <p:sldId id="488" r:id="rId17"/>
    <p:sldId id="455" r:id="rId18"/>
    <p:sldId id="456" r:id="rId19"/>
    <p:sldId id="457" r:id="rId20"/>
    <p:sldId id="458" r:id="rId21"/>
    <p:sldId id="502" r:id="rId22"/>
    <p:sldId id="460" r:id="rId23"/>
    <p:sldId id="461" r:id="rId24"/>
    <p:sldId id="462" r:id="rId25"/>
    <p:sldId id="483" r:id="rId26"/>
    <p:sldId id="484" r:id="rId27"/>
    <p:sldId id="485" r:id="rId28"/>
    <p:sldId id="486" r:id="rId29"/>
    <p:sldId id="463" r:id="rId30"/>
    <p:sldId id="464" r:id="rId31"/>
    <p:sldId id="375" r:id="rId32"/>
    <p:sldId id="376" r:id="rId33"/>
    <p:sldId id="377" r:id="rId34"/>
    <p:sldId id="387" r:id="rId35"/>
    <p:sldId id="379" r:id="rId36"/>
    <p:sldId id="475" r:id="rId37"/>
    <p:sldId id="476" r:id="rId38"/>
    <p:sldId id="477" r:id="rId39"/>
    <p:sldId id="500" r:id="rId40"/>
    <p:sldId id="501" r:id="rId41"/>
    <p:sldId id="478" r:id="rId42"/>
    <p:sldId id="479" r:id="rId43"/>
    <p:sldId id="495" r:id="rId44"/>
    <p:sldId id="496" r:id="rId45"/>
    <p:sldId id="497" r:id="rId46"/>
    <p:sldId id="503" r:id="rId47"/>
    <p:sldId id="498" r:id="rId48"/>
    <p:sldId id="33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D75"/>
    <a:srgbClr val="1D2662"/>
    <a:srgbClr val="1A2256"/>
    <a:srgbClr val="161D48"/>
    <a:srgbClr val="ADB4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68" autoAdjust="0"/>
  </p:normalViewPr>
  <p:slideViewPr>
    <p:cSldViewPr snapToGrid="0" snapToObjects="1">
      <p:cViewPr>
        <p:scale>
          <a:sx n="75" d="100"/>
          <a:sy n="75" d="100"/>
        </p:scale>
        <p:origin x="-1480"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32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Tigray\FAO%20crop%20yield%20files%202007\Tigray%20mean%20yields-I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lang="en-GB"/>
            </a:pPr>
            <a:r>
              <a:rPr lang="en-US" dirty="0"/>
              <a:t>Average mean </a:t>
            </a:r>
            <a:r>
              <a:rPr lang="en-US" dirty="0" smtClean="0"/>
              <a:t>grain yields </a:t>
            </a:r>
            <a:r>
              <a:rPr lang="en-US" dirty="0"/>
              <a:t>in kg/ha for 4 cereals and 1 pulse crop from Tigray, northern Ethiopia, </a:t>
            </a:r>
            <a:r>
              <a:rPr lang="en-US" sz="1800" b="1" i="0" u="none" strike="noStrike" baseline="0" dirty="0" smtClean="0"/>
              <a:t>2000-2006 </a:t>
            </a:r>
            <a:r>
              <a:rPr lang="en-US" sz="1800" b="1" i="0" u="none" strike="noStrike" baseline="0" dirty="0"/>
              <a:t>inclusive </a:t>
            </a:r>
            <a:endParaRPr lang="en-US" dirty="0"/>
          </a:p>
        </c:rich>
      </c:tx>
      <c:layout>
        <c:manualLayout>
          <c:xMode val="edge"/>
          <c:yMode val="edge"/>
          <c:x val="0.117335342847769"/>
          <c:y val="0.0373302438472044"/>
        </c:manualLayout>
      </c:layout>
      <c:overlay val="0"/>
    </c:title>
    <c:autoTitleDeleted val="0"/>
    <c:plotArea>
      <c:layout>
        <c:manualLayout>
          <c:layoutTarget val="inner"/>
          <c:xMode val="edge"/>
          <c:yMode val="edge"/>
          <c:x val="0.166540463692039"/>
          <c:y val="0.138601578147193"/>
          <c:w val="0.704276902887139"/>
          <c:h val="0.671537351515003"/>
        </c:manualLayout>
      </c:layout>
      <c:barChart>
        <c:barDir val="col"/>
        <c:grouping val="clustered"/>
        <c:varyColors val="0"/>
        <c:ser>
          <c:idx val="0"/>
          <c:order val="0"/>
          <c:tx>
            <c:strRef>
              <c:f>Sheet2!$A$9</c:f>
              <c:strCache>
                <c:ptCount val="1"/>
                <c:pt idx="0">
                  <c:v>Check</c:v>
                </c:pt>
              </c:strCache>
            </c:strRef>
          </c:tx>
          <c:invertIfNegative val="0"/>
          <c:cat>
            <c:strRef>
              <c:f>Sheet2!$B$8:$F$8</c:f>
              <c:strCache>
                <c:ptCount val="5"/>
                <c:pt idx="0">
                  <c:v>Barley (n=444)</c:v>
                </c:pt>
                <c:pt idx="1">
                  <c:v>Durum wheat (n=546)</c:v>
                </c:pt>
                <c:pt idx="2">
                  <c:v>Maize (n=273)</c:v>
                </c:pt>
                <c:pt idx="3">
                  <c:v>Teff (n=741)</c:v>
                </c:pt>
                <c:pt idx="4">
                  <c:v>Faba bean (n=141)</c:v>
                </c:pt>
              </c:strCache>
            </c:strRef>
          </c:cat>
          <c:val>
            <c:numRef>
              <c:f>Sheet2!$B$9:$F$9</c:f>
              <c:numCache>
                <c:formatCode>General</c:formatCode>
                <c:ptCount val="5"/>
                <c:pt idx="0">
                  <c:v>1116.0</c:v>
                </c:pt>
                <c:pt idx="1">
                  <c:v>1228.0</c:v>
                </c:pt>
                <c:pt idx="2">
                  <c:v>1642.0</c:v>
                </c:pt>
                <c:pt idx="3">
                  <c:v>1151.0</c:v>
                </c:pt>
                <c:pt idx="4">
                  <c:v>1379.0</c:v>
                </c:pt>
              </c:numCache>
            </c:numRef>
          </c:val>
        </c:ser>
        <c:ser>
          <c:idx val="1"/>
          <c:order val="1"/>
          <c:tx>
            <c:strRef>
              <c:f>Sheet2!$A$10</c:f>
              <c:strCache>
                <c:ptCount val="1"/>
                <c:pt idx="0">
                  <c:v>Compost</c:v>
                </c:pt>
              </c:strCache>
            </c:strRef>
          </c:tx>
          <c:spPr>
            <a:solidFill>
              <a:srgbClr val="92D050"/>
            </a:solidFill>
            <a:ln>
              <a:solidFill>
                <a:srgbClr val="00B050"/>
              </a:solidFill>
            </a:ln>
          </c:spPr>
          <c:invertIfNegative val="0"/>
          <c:cat>
            <c:strRef>
              <c:f>Sheet2!$B$8:$F$8</c:f>
              <c:strCache>
                <c:ptCount val="5"/>
                <c:pt idx="0">
                  <c:v>Barley (n=444)</c:v>
                </c:pt>
                <c:pt idx="1">
                  <c:v>Durum wheat (n=546)</c:v>
                </c:pt>
                <c:pt idx="2">
                  <c:v>Maize (n=273)</c:v>
                </c:pt>
                <c:pt idx="3">
                  <c:v>Teff (n=741)</c:v>
                </c:pt>
                <c:pt idx="4">
                  <c:v>Faba bean (n=141)</c:v>
                </c:pt>
              </c:strCache>
            </c:strRef>
          </c:cat>
          <c:val>
            <c:numRef>
              <c:f>Sheet2!$B$10:$F$10</c:f>
              <c:numCache>
                <c:formatCode>General</c:formatCode>
                <c:ptCount val="5"/>
                <c:pt idx="0">
                  <c:v>2349.0</c:v>
                </c:pt>
                <c:pt idx="1">
                  <c:v>2494.0</c:v>
                </c:pt>
                <c:pt idx="2">
                  <c:v>3552.0</c:v>
                </c:pt>
                <c:pt idx="3">
                  <c:v>2264.0</c:v>
                </c:pt>
                <c:pt idx="4">
                  <c:v>3176.0</c:v>
                </c:pt>
              </c:numCache>
            </c:numRef>
          </c:val>
        </c:ser>
        <c:ser>
          <c:idx val="2"/>
          <c:order val="2"/>
          <c:tx>
            <c:strRef>
              <c:f>Sheet2!$A$11</c:f>
              <c:strCache>
                <c:ptCount val="1"/>
                <c:pt idx="0">
                  <c:v>Chemical fertilizer</c:v>
                </c:pt>
              </c:strCache>
            </c:strRef>
          </c:tx>
          <c:invertIfNegative val="0"/>
          <c:cat>
            <c:strRef>
              <c:f>Sheet2!$B$8:$F$8</c:f>
              <c:strCache>
                <c:ptCount val="5"/>
                <c:pt idx="0">
                  <c:v>Barley (n=444)</c:v>
                </c:pt>
                <c:pt idx="1">
                  <c:v>Durum wheat (n=546)</c:v>
                </c:pt>
                <c:pt idx="2">
                  <c:v>Maize (n=273)</c:v>
                </c:pt>
                <c:pt idx="3">
                  <c:v>Teff (n=741)</c:v>
                </c:pt>
                <c:pt idx="4">
                  <c:v>Faba bean (n=141)</c:v>
                </c:pt>
              </c:strCache>
            </c:strRef>
          </c:cat>
          <c:val>
            <c:numRef>
              <c:f>Sheet2!$B$11:$F$11</c:f>
              <c:numCache>
                <c:formatCode>General</c:formatCode>
                <c:ptCount val="5"/>
                <c:pt idx="0">
                  <c:v>1861.0</c:v>
                </c:pt>
                <c:pt idx="1">
                  <c:v>1692.0</c:v>
                </c:pt>
                <c:pt idx="2">
                  <c:v>2736.0</c:v>
                </c:pt>
                <c:pt idx="3">
                  <c:v>1701.0</c:v>
                </c:pt>
                <c:pt idx="4">
                  <c:v>2696.0</c:v>
                </c:pt>
              </c:numCache>
            </c:numRef>
          </c:val>
        </c:ser>
        <c:dLbls>
          <c:showLegendKey val="0"/>
          <c:showVal val="0"/>
          <c:showCatName val="0"/>
          <c:showSerName val="0"/>
          <c:showPercent val="0"/>
          <c:showBubbleSize val="0"/>
        </c:dLbls>
        <c:gapWidth val="150"/>
        <c:axId val="2140424424"/>
        <c:axId val="2140418792"/>
      </c:barChart>
      <c:catAx>
        <c:axId val="2140424424"/>
        <c:scaling>
          <c:orientation val="minMax"/>
        </c:scaling>
        <c:delete val="0"/>
        <c:axPos val="b"/>
        <c:title>
          <c:tx>
            <c:rich>
              <a:bodyPr/>
              <a:lstStyle/>
              <a:p>
                <a:pPr>
                  <a:defRPr lang="en-GB" sz="1400"/>
                </a:pPr>
                <a:r>
                  <a:rPr lang="en-GB" sz="1400" dirty="0"/>
                  <a:t>Crop (n=number of observations/fields sampled)</a:t>
                </a:r>
              </a:p>
            </c:rich>
          </c:tx>
          <c:overlay val="0"/>
        </c:title>
        <c:numFmt formatCode="General" sourceLinked="0"/>
        <c:majorTickMark val="none"/>
        <c:minorTickMark val="none"/>
        <c:tickLblPos val="nextTo"/>
        <c:txPr>
          <a:bodyPr/>
          <a:lstStyle/>
          <a:p>
            <a:pPr>
              <a:defRPr lang="en-GB" sz="1800"/>
            </a:pPr>
            <a:endParaRPr lang="en-US"/>
          </a:p>
        </c:txPr>
        <c:crossAx val="2140418792"/>
        <c:crosses val="autoZero"/>
        <c:auto val="1"/>
        <c:lblAlgn val="ctr"/>
        <c:lblOffset val="100"/>
        <c:noMultiLvlLbl val="0"/>
      </c:catAx>
      <c:valAx>
        <c:axId val="2140418792"/>
        <c:scaling>
          <c:orientation val="minMax"/>
        </c:scaling>
        <c:delete val="0"/>
        <c:axPos val="l"/>
        <c:majorGridlines/>
        <c:numFmt formatCode="General" sourceLinked="1"/>
        <c:majorTickMark val="out"/>
        <c:minorTickMark val="none"/>
        <c:tickLblPos val="nextTo"/>
        <c:txPr>
          <a:bodyPr/>
          <a:lstStyle/>
          <a:p>
            <a:pPr>
              <a:defRPr lang="en-GB" sz="2000"/>
            </a:pPr>
            <a:endParaRPr lang="en-US"/>
          </a:p>
        </c:txPr>
        <c:crossAx val="2140424424"/>
        <c:crosses val="autoZero"/>
        <c:crossBetween val="between"/>
      </c:valAx>
    </c:plotArea>
    <c:legend>
      <c:legendPos val="r"/>
      <c:layout>
        <c:manualLayout>
          <c:xMode val="edge"/>
          <c:yMode val="edge"/>
          <c:x val="0.848491907261594"/>
          <c:y val="0.0823453209551866"/>
          <c:w val="0.149270122484689"/>
          <c:h val="0.358096637920512"/>
        </c:manualLayout>
      </c:layout>
      <c:overlay val="0"/>
      <c:txPr>
        <a:bodyPr/>
        <a:lstStyle/>
        <a:p>
          <a:pPr>
            <a:defRPr lang="en-GB" sz="20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C7907-56A6-7944-A5FA-AB1A7CF22438}" type="datetimeFigureOut">
              <a:rPr lang="en-US" smtClean="0"/>
              <a:t>2/26/16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3A55E4-934C-3D4C-A0CE-C54363F2F942}" type="slidenum">
              <a:rPr lang="en-US" smtClean="0"/>
              <a:t>‹#›</a:t>
            </a:fld>
            <a:endParaRPr lang="en-US" dirty="0"/>
          </a:p>
        </p:txBody>
      </p:sp>
    </p:spTree>
    <p:extLst>
      <p:ext uri="{BB962C8B-B14F-4D97-AF65-F5344CB8AC3E}">
        <p14:creationId xmlns:p14="http://schemas.microsoft.com/office/powerpoint/2010/main" val="4175045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E3DF3C5-BDC3-644F-BFC0-9759D5C9A26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10</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11</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12</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13</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026F5FBF-D52F-6C47-8D41-40AAC3372D22}" type="slidenum">
              <a:rPr lang="en-US" sz="1200">
                <a:latin typeface="Times" charset="0"/>
                <a:cs typeface="Arial" charset="0"/>
              </a:rPr>
              <a:pPr defTabSz="914400" eaLnBrk="1" fontAlgn="base" hangingPunct="1">
                <a:spcBef>
                  <a:spcPct val="0"/>
                </a:spcBef>
                <a:spcAft>
                  <a:spcPct val="0"/>
                </a:spcAft>
              </a:pPr>
              <a:t>14</a:t>
            </a:fld>
            <a:endParaRPr lang="en-US" sz="1200" dirty="0">
              <a:latin typeface="Times"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026F5FBF-D52F-6C47-8D41-40AAC3372D22}" type="slidenum">
              <a:rPr lang="en-US" sz="1200">
                <a:latin typeface="Times" charset="0"/>
                <a:cs typeface="Arial" charset="0"/>
              </a:rPr>
              <a:pPr defTabSz="914400" eaLnBrk="1" fontAlgn="base" hangingPunct="1">
                <a:spcBef>
                  <a:spcPct val="0"/>
                </a:spcBef>
                <a:spcAft>
                  <a:spcPct val="0"/>
                </a:spcAft>
              </a:pPr>
              <a:t>15</a:t>
            </a:fld>
            <a:endParaRPr lang="en-US" sz="1200" dirty="0">
              <a:latin typeface="Times"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026F5FBF-D52F-6C47-8D41-40AAC3372D22}" type="slidenum">
              <a:rPr lang="en-US" sz="1200">
                <a:latin typeface="Times" charset="0"/>
                <a:cs typeface="Arial" charset="0"/>
              </a:rPr>
              <a:pPr defTabSz="914400" eaLnBrk="1" fontAlgn="base" hangingPunct="1">
                <a:spcBef>
                  <a:spcPct val="0"/>
                </a:spcBef>
                <a:spcAft>
                  <a:spcPct val="0"/>
                </a:spcAft>
              </a:pPr>
              <a:t>16</a:t>
            </a:fld>
            <a:endParaRPr lang="en-US" sz="1200" dirty="0">
              <a:latin typeface="Times"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endParaRPr>
          </a:p>
        </p:txBody>
      </p:sp>
      <p:sp>
        <p:nvSpPr>
          <p:cNvPr id="112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Times" charset="0"/>
                <a:ea typeface="ＭＳ Ｐゴシック" charset="0"/>
              </a:defRPr>
            </a:lvl1pPr>
            <a:lvl2pPr marL="702756" indent="-270291" defTabSz="914485">
              <a:defRPr sz="1100">
                <a:solidFill>
                  <a:schemeClr val="tx1"/>
                </a:solidFill>
                <a:latin typeface="Times" charset="0"/>
                <a:ea typeface="ＭＳ Ｐゴシック" charset="0"/>
              </a:defRPr>
            </a:lvl2pPr>
            <a:lvl3pPr marL="1081164" indent="-216233" defTabSz="914485">
              <a:defRPr sz="1100">
                <a:solidFill>
                  <a:schemeClr val="tx1"/>
                </a:solidFill>
                <a:latin typeface="Times" charset="0"/>
                <a:ea typeface="ＭＳ Ｐゴシック" charset="0"/>
              </a:defRPr>
            </a:lvl3pPr>
            <a:lvl4pPr marL="1513629" indent="-216233" defTabSz="914485">
              <a:defRPr sz="1100">
                <a:solidFill>
                  <a:schemeClr val="tx1"/>
                </a:solidFill>
                <a:latin typeface="Times" charset="0"/>
                <a:ea typeface="ＭＳ Ｐゴシック" charset="0"/>
              </a:defRPr>
            </a:lvl4pPr>
            <a:lvl5pPr marL="1946095" indent="-216233" defTabSz="914485">
              <a:defRPr sz="1100">
                <a:solidFill>
                  <a:schemeClr val="tx1"/>
                </a:solidFill>
                <a:latin typeface="Times"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Times"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Times"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Times"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Times" charset="0"/>
                <a:ea typeface="ＭＳ Ｐゴシック" charset="0"/>
              </a:defRPr>
            </a:lvl9pPr>
          </a:lstStyle>
          <a:p>
            <a:pPr>
              <a:defRPr/>
            </a:pPr>
            <a:fld id="{9BE9F567-381E-1747-BBB1-30A311C52AA7}" type="slidenum">
              <a:rPr lang="en-US" sz="1200"/>
              <a:pPr>
                <a:defRPr/>
              </a:pP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endParaRPr>
          </a:p>
        </p:txBody>
      </p:sp>
      <p:sp>
        <p:nvSpPr>
          <p:cNvPr id="112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Times" charset="0"/>
                <a:ea typeface="ＭＳ Ｐゴシック" charset="0"/>
              </a:defRPr>
            </a:lvl1pPr>
            <a:lvl2pPr marL="702756" indent="-270291" defTabSz="914485">
              <a:defRPr sz="1100">
                <a:solidFill>
                  <a:schemeClr val="tx1"/>
                </a:solidFill>
                <a:latin typeface="Times" charset="0"/>
                <a:ea typeface="ＭＳ Ｐゴシック" charset="0"/>
              </a:defRPr>
            </a:lvl2pPr>
            <a:lvl3pPr marL="1081164" indent="-216233" defTabSz="914485">
              <a:defRPr sz="1100">
                <a:solidFill>
                  <a:schemeClr val="tx1"/>
                </a:solidFill>
                <a:latin typeface="Times" charset="0"/>
                <a:ea typeface="ＭＳ Ｐゴシック" charset="0"/>
              </a:defRPr>
            </a:lvl3pPr>
            <a:lvl4pPr marL="1513629" indent="-216233" defTabSz="914485">
              <a:defRPr sz="1100">
                <a:solidFill>
                  <a:schemeClr val="tx1"/>
                </a:solidFill>
                <a:latin typeface="Times" charset="0"/>
                <a:ea typeface="ＭＳ Ｐゴシック" charset="0"/>
              </a:defRPr>
            </a:lvl4pPr>
            <a:lvl5pPr marL="1946095" indent="-216233" defTabSz="914485">
              <a:defRPr sz="1100">
                <a:solidFill>
                  <a:schemeClr val="tx1"/>
                </a:solidFill>
                <a:latin typeface="Times" charset="0"/>
                <a:ea typeface="ＭＳ Ｐゴシック" charset="0"/>
              </a:defRPr>
            </a:lvl5pPr>
            <a:lvl6pPr marL="2378560" indent="-216233" defTabSz="914485" eaLnBrk="0" fontAlgn="base" hangingPunct="0">
              <a:spcBef>
                <a:spcPct val="30000"/>
              </a:spcBef>
              <a:spcAft>
                <a:spcPct val="0"/>
              </a:spcAft>
              <a:defRPr sz="1100">
                <a:solidFill>
                  <a:schemeClr val="tx1"/>
                </a:solidFill>
                <a:latin typeface="Times" charset="0"/>
                <a:ea typeface="ＭＳ Ｐゴシック" charset="0"/>
              </a:defRPr>
            </a:lvl6pPr>
            <a:lvl7pPr marL="2811026" indent="-216233" defTabSz="914485" eaLnBrk="0" fontAlgn="base" hangingPunct="0">
              <a:spcBef>
                <a:spcPct val="30000"/>
              </a:spcBef>
              <a:spcAft>
                <a:spcPct val="0"/>
              </a:spcAft>
              <a:defRPr sz="1100">
                <a:solidFill>
                  <a:schemeClr val="tx1"/>
                </a:solidFill>
                <a:latin typeface="Times" charset="0"/>
                <a:ea typeface="ＭＳ Ｐゴシック" charset="0"/>
              </a:defRPr>
            </a:lvl7pPr>
            <a:lvl8pPr marL="3243491" indent="-216233" defTabSz="914485" eaLnBrk="0" fontAlgn="base" hangingPunct="0">
              <a:spcBef>
                <a:spcPct val="30000"/>
              </a:spcBef>
              <a:spcAft>
                <a:spcPct val="0"/>
              </a:spcAft>
              <a:defRPr sz="1100">
                <a:solidFill>
                  <a:schemeClr val="tx1"/>
                </a:solidFill>
                <a:latin typeface="Times" charset="0"/>
                <a:ea typeface="ＭＳ Ｐゴシック" charset="0"/>
              </a:defRPr>
            </a:lvl8pPr>
            <a:lvl9pPr marL="3675957" indent="-216233" defTabSz="914485" eaLnBrk="0" fontAlgn="base" hangingPunct="0">
              <a:spcBef>
                <a:spcPct val="30000"/>
              </a:spcBef>
              <a:spcAft>
                <a:spcPct val="0"/>
              </a:spcAft>
              <a:defRPr sz="1100">
                <a:solidFill>
                  <a:schemeClr val="tx1"/>
                </a:solidFill>
                <a:latin typeface="Times" charset="0"/>
                <a:ea typeface="ＭＳ Ｐゴシック" charset="0"/>
              </a:defRPr>
            </a:lvl9pPr>
          </a:lstStyle>
          <a:p>
            <a:pPr>
              <a:defRPr/>
            </a:pPr>
            <a:fld id="{9BE9F567-381E-1747-BBB1-30A311C52AA7}" type="slidenum">
              <a:rPr lang="en-US" sz="1200"/>
              <a:pPr>
                <a:defRPr/>
              </a:pPr>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68E2BAF7-A924-BA42-AAB3-7A5BD9F41D33}" type="slidenum">
              <a:rPr lang="en-US" sz="1200">
                <a:latin typeface="Times" charset="0"/>
                <a:cs typeface="Arial" charset="0"/>
              </a:rPr>
              <a:pPr defTabSz="914400" eaLnBrk="1" fontAlgn="base" hangingPunct="1">
                <a:spcBef>
                  <a:spcPct val="0"/>
                </a:spcBef>
                <a:spcAft>
                  <a:spcPct val="0"/>
                </a:spcAft>
              </a:pPr>
              <a:t>19</a:t>
            </a:fld>
            <a:endParaRPr lang="en-US" sz="1200" dirty="0">
              <a:latin typeface="Times"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AU" dirty="0">
              <a:latin typeface="Times"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E8D384-AE22-3A4A-B8F9-A454FD7CDD81}" type="slidenum">
              <a:rPr lang="en-US" sz="1200">
                <a:latin typeface="Times New Roman" charset="0"/>
              </a:rPr>
              <a:pPr/>
              <a:t>2</a:t>
            </a:fld>
            <a:endParaRPr lang="en-US" sz="1200"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026F5FBF-D52F-6C47-8D41-40AAC3372D22}" type="slidenum">
              <a:rPr lang="en-US" sz="1200">
                <a:latin typeface="Times" charset="0"/>
                <a:cs typeface="Arial" charset="0"/>
              </a:rPr>
              <a:pPr defTabSz="914400" eaLnBrk="1" fontAlgn="base" hangingPunct="1">
                <a:spcBef>
                  <a:spcPct val="0"/>
                </a:spcBef>
                <a:spcAft>
                  <a:spcPct val="0"/>
                </a:spcAft>
              </a:pPr>
              <a:t>20</a:t>
            </a:fld>
            <a:endParaRPr lang="en-US" sz="1200" dirty="0">
              <a:latin typeface="Times"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026F5FBF-D52F-6C47-8D41-40AAC3372D22}" type="slidenum">
              <a:rPr lang="en-US" sz="1200">
                <a:latin typeface="Times" charset="0"/>
                <a:cs typeface="Arial" charset="0"/>
              </a:rPr>
              <a:pPr defTabSz="914400" eaLnBrk="1" fontAlgn="base" hangingPunct="1">
                <a:spcBef>
                  <a:spcPct val="0"/>
                </a:spcBef>
                <a:spcAft>
                  <a:spcPct val="0"/>
                </a:spcAft>
              </a:pPr>
              <a:t>21</a:t>
            </a:fld>
            <a:endParaRPr lang="en-US" sz="1200" dirty="0">
              <a:latin typeface="Times"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E611C12-B9B4-B44E-B780-A8A7204681AA}" type="slidenum">
              <a:rPr lang="en-US" sz="1200"/>
              <a:pPr/>
              <a:t>22</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cs typeface="Arial"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5599B1-C20F-1C48-A941-8AEFEC9987D8}" type="slidenum">
              <a:rPr lang="en-US" sz="1200">
                <a:cs typeface="Arial" charset="0"/>
              </a:rPr>
              <a:pPr/>
              <a:t>23</a:t>
            </a:fld>
            <a:endParaRPr lang="en-US" sz="1200"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cs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2C5B67A-4F17-2644-B130-1805926FFE21}" type="slidenum">
              <a:rPr lang="en-US" sz="1200">
                <a:cs typeface="Arial" charset="0"/>
              </a:rPr>
              <a:pPr/>
              <a:t>24</a:t>
            </a:fld>
            <a:endParaRPr lang="en-US" sz="1200"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eaLnBrk="0" fontAlgn="base" hangingPunct="0">
              <a:spcBef>
                <a:spcPct val="30000"/>
              </a:spcBef>
              <a:spcAft>
                <a:spcPct val="0"/>
              </a:spcAft>
              <a:defRPr sz="1200">
                <a:solidFill>
                  <a:schemeClr val="tx1"/>
                </a:solidFill>
                <a:latin typeface="Times" charset="0"/>
                <a:ea typeface="ＭＳ Ｐゴシック" charset="0"/>
              </a:defRPr>
            </a:lvl6pPr>
            <a:lvl7pPr marL="2971800" indent="-228600" eaLnBrk="0" fontAlgn="base" hangingPunct="0">
              <a:spcBef>
                <a:spcPct val="30000"/>
              </a:spcBef>
              <a:spcAft>
                <a:spcPct val="0"/>
              </a:spcAft>
              <a:defRPr sz="1200">
                <a:solidFill>
                  <a:schemeClr val="tx1"/>
                </a:solidFill>
                <a:latin typeface="Times" charset="0"/>
                <a:ea typeface="ＭＳ Ｐゴシック" charset="0"/>
              </a:defRPr>
            </a:lvl7pPr>
            <a:lvl8pPr marL="3429000" indent="-228600" eaLnBrk="0" fontAlgn="base" hangingPunct="0">
              <a:spcBef>
                <a:spcPct val="30000"/>
              </a:spcBef>
              <a:spcAft>
                <a:spcPct val="0"/>
              </a:spcAft>
              <a:defRPr sz="1200">
                <a:solidFill>
                  <a:schemeClr val="tx1"/>
                </a:solidFill>
                <a:latin typeface="Times" charset="0"/>
                <a:ea typeface="ＭＳ Ｐゴシック" charset="0"/>
              </a:defRPr>
            </a:lvl8pPr>
            <a:lvl9pPr marL="3886200" indent="-228600" eaLnBrk="0" fontAlgn="base" hangingPunct="0">
              <a:spcBef>
                <a:spcPct val="30000"/>
              </a:spcBef>
              <a:spcAft>
                <a:spcPct val="0"/>
              </a:spcAft>
              <a:defRPr sz="1200">
                <a:solidFill>
                  <a:schemeClr val="tx1"/>
                </a:solidFill>
                <a:latin typeface="Times" charset="0"/>
                <a:ea typeface="ＭＳ Ｐゴシック" charset="0"/>
              </a:defRPr>
            </a:lvl9pPr>
          </a:lstStyle>
          <a:p>
            <a:fld id="{260324EC-41B2-A943-94D9-D44A7BF9D346}" type="slidenum">
              <a:rPr lang="en-US">
                <a:solidFill>
                  <a:srgbClr val="A50021"/>
                </a:solidFill>
                <a:latin typeface="Times New Roman" charset="0"/>
                <a:cs typeface="Arial" charset="0"/>
              </a:rPr>
              <a:pPr/>
              <a:t>25</a:t>
            </a:fld>
            <a:endParaRPr lang="en-US" dirty="0">
              <a:solidFill>
                <a:srgbClr val="A50021"/>
              </a:solidFill>
              <a:latin typeface="Times New Roman"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dirty="0">
              <a:latin typeface="Times" charset="0"/>
              <a:ea typeface="MS PGothic" charset="0"/>
              <a:cs typeface="MS PGothic"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2DFAA5D-AF7F-744D-B4E0-AEA9F91B9DA2}" type="slidenum">
              <a:rPr lang="en-US" sz="1100">
                <a:ea typeface="MS PGothic" charset="0"/>
                <a:cs typeface="MS PGothic" charset="0"/>
              </a:rPr>
              <a:pPr/>
              <a:t>26</a:t>
            </a:fld>
            <a:endParaRPr lang="en-US" sz="1100" dirty="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0" y="0"/>
            <a:ext cx="28019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607" tIns="41801" rIns="83607" bIns="41801"/>
          <a:lstStyle>
            <a:lvl1pPr defTabSz="927100">
              <a:defRPr sz="2400">
                <a:solidFill>
                  <a:schemeClr val="tx1"/>
                </a:solidFill>
                <a:latin typeface="Times" charset="0"/>
                <a:ea typeface="ＭＳ Ｐゴシック" charset="0"/>
                <a:cs typeface="ＭＳ Ｐゴシック" charset="0"/>
              </a:defRPr>
            </a:lvl1pPr>
            <a:lvl2pPr marL="742950" indent="-285750" defTabSz="927100">
              <a:defRPr sz="2400">
                <a:solidFill>
                  <a:schemeClr val="tx1"/>
                </a:solidFill>
                <a:latin typeface="Times" charset="0"/>
                <a:ea typeface="ＭＳ Ｐゴシック" charset="0"/>
              </a:defRPr>
            </a:lvl2pPr>
            <a:lvl3pPr marL="1143000" indent="-228600" defTabSz="927100">
              <a:defRPr sz="2400">
                <a:solidFill>
                  <a:schemeClr val="tx1"/>
                </a:solidFill>
                <a:latin typeface="Times" charset="0"/>
                <a:ea typeface="ＭＳ Ｐゴシック" charset="0"/>
              </a:defRPr>
            </a:lvl3pPr>
            <a:lvl4pPr marL="1600200" indent="-228600" defTabSz="927100">
              <a:defRPr sz="2400">
                <a:solidFill>
                  <a:schemeClr val="tx1"/>
                </a:solidFill>
                <a:latin typeface="Times" charset="0"/>
                <a:ea typeface="ＭＳ Ｐゴシック" charset="0"/>
              </a:defRPr>
            </a:lvl4pPr>
            <a:lvl5pPr marL="2057400" indent="-228600" defTabSz="927100">
              <a:defRPr sz="2400">
                <a:solidFill>
                  <a:schemeClr val="tx1"/>
                </a:solidFill>
                <a:latin typeface="Times"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Times" charset="0"/>
                <a:ea typeface="ＭＳ Ｐゴシック" charset="0"/>
              </a:defRPr>
            </a:lvl9pPr>
          </a:lstStyle>
          <a:p>
            <a:r>
              <a:rPr lang="de-CH" sz="1100" b="1" dirty="0">
                <a:latin typeface="Times New Roman" charset="0"/>
                <a:ea typeface="MS PGothic" charset="0"/>
                <a:cs typeface="MS PGothic" charset="0"/>
              </a:rPr>
              <a:t>FiBL</a:t>
            </a:r>
          </a:p>
        </p:txBody>
      </p:sp>
      <p:sp>
        <p:nvSpPr>
          <p:cNvPr id="33794" name="Rectangle 3"/>
          <p:cNvSpPr txBox="1">
            <a:spLocks noGrp="1" noChangeArrowheads="1"/>
          </p:cNvSpPr>
          <p:nvPr/>
        </p:nvSpPr>
        <p:spPr bwMode="auto">
          <a:xfrm>
            <a:off x="3611563" y="0"/>
            <a:ext cx="28035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607" tIns="41801" rIns="83607" bIns="41801"/>
          <a:lstStyle>
            <a:lvl1pPr defTabSz="927100">
              <a:defRPr sz="2400">
                <a:solidFill>
                  <a:schemeClr val="tx1"/>
                </a:solidFill>
                <a:latin typeface="Times" charset="0"/>
                <a:ea typeface="ＭＳ Ｐゴシック" charset="0"/>
                <a:cs typeface="ＭＳ Ｐゴシック" charset="0"/>
              </a:defRPr>
            </a:lvl1pPr>
            <a:lvl2pPr marL="742950" indent="-285750" defTabSz="927100">
              <a:defRPr sz="2400">
                <a:solidFill>
                  <a:schemeClr val="tx1"/>
                </a:solidFill>
                <a:latin typeface="Times" charset="0"/>
                <a:ea typeface="ＭＳ Ｐゴシック" charset="0"/>
              </a:defRPr>
            </a:lvl2pPr>
            <a:lvl3pPr marL="1143000" indent="-228600" defTabSz="927100">
              <a:defRPr sz="2400">
                <a:solidFill>
                  <a:schemeClr val="tx1"/>
                </a:solidFill>
                <a:latin typeface="Times" charset="0"/>
                <a:ea typeface="ＭＳ Ｐゴシック" charset="0"/>
              </a:defRPr>
            </a:lvl3pPr>
            <a:lvl4pPr marL="1600200" indent="-228600" defTabSz="927100">
              <a:defRPr sz="2400">
                <a:solidFill>
                  <a:schemeClr val="tx1"/>
                </a:solidFill>
                <a:latin typeface="Times" charset="0"/>
                <a:ea typeface="ＭＳ Ｐゴシック" charset="0"/>
              </a:defRPr>
            </a:lvl4pPr>
            <a:lvl5pPr marL="2057400" indent="-228600" defTabSz="927100">
              <a:defRPr sz="2400">
                <a:solidFill>
                  <a:schemeClr val="tx1"/>
                </a:solidFill>
                <a:latin typeface="Times"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Times" charset="0"/>
                <a:ea typeface="ＭＳ Ｐゴシック" charset="0"/>
              </a:defRPr>
            </a:lvl9pPr>
          </a:lstStyle>
          <a:p>
            <a:pPr algn="r"/>
            <a:fld id="{F0F85450-279D-9F43-AE46-C97AE47CB66F}" type="datetime1">
              <a:rPr lang="de-CH" sz="1100" b="1">
                <a:latin typeface="Times New Roman" charset="0"/>
                <a:ea typeface="MS PGothic" charset="0"/>
                <a:cs typeface="MS PGothic" charset="0"/>
              </a:rPr>
              <a:pPr algn="r"/>
              <a:t>2/26/16</a:t>
            </a:fld>
            <a:endParaRPr lang="de-CH" sz="1100" b="1" dirty="0">
              <a:latin typeface="Times New Roman" charset="0"/>
              <a:ea typeface="MS PGothic" charset="0"/>
              <a:cs typeface="MS PGothic" charset="0"/>
            </a:endParaRPr>
          </a:p>
        </p:txBody>
      </p:sp>
      <p:sp>
        <p:nvSpPr>
          <p:cNvPr id="33795" name="Rectangle 6"/>
          <p:cNvSpPr txBox="1">
            <a:spLocks noGrp="1" noChangeArrowheads="1"/>
          </p:cNvSpPr>
          <p:nvPr/>
        </p:nvSpPr>
        <p:spPr bwMode="auto">
          <a:xfrm>
            <a:off x="0" y="8275638"/>
            <a:ext cx="28019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607" tIns="41801" rIns="83607" bIns="41801" anchor="b"/>
          <a:lstStyle>
            <a:lvl1pPr defTabSz="927100">
              <a:defRPr sz="2400">
                <a:solidFill>
                  <a:schemeClr val="tx1"/>
                </a:solidFill>
                <a:latin typeface="Times" charset="0"/>
                <a:ea typeface="ＭＳ Ｐゴシック" charset="0"/>
                <a:cs typeface="ＭＳ Ｐゴシック" charset="0"/>
              </a:defRPr>
            </a:lvl1pPr>
            <a:lvl2pPr marL="742950" indent="-285750" defTabSz="927100">
              <a:defRPr sz="2400">
                <a:solidFill>
                  <a:schemeClr val="tx1"/>
                </a:solidFill>
                <a:latin typeface="Times" charset="0"/>
                <a:ea typeface="ＭＳ Ｐゴシック" charset="0"/>
              </a:defRPr>
            </a:lvl2pPr>
            <a:lvl3pPr marL="1143000" indent="-228600" defTabSz="927100">
              <a:defRPr sz="2400">
                <a:solidFill>
                  <a:schemeClr val="tx1"/>
                </a:solidFill>
                <a:latin typeface="Times" charset="0"/>
                <a:ea typeface="ＭＳ Ｐゴシック" charset="0"/>
              </a:defRPr>
            </a:lvl3pPr>
            <a:lvl4pPr marL="1600200" indent="-228600" defTabSz="927100">
              <a:defRPr sz="2400">
                <a:solidFill>
                  <a:schemeClr val="tx1"/>
                </a:solidFill>
                <a:latin typeface="Times" charset="0"/>
                <a:ea typeface="ＭＳ Ｐゴシック" charset="0"/>
              </a:defRPr>
            </a:lvl4pPr>
            <a:lvl5pPr marL="2057400" indent="-228600" defTabSz="927100">
              <a:defRPr sz="2400">
                <a:solidFill>
                  <a:schemeClr val="tx1"/>
                </a:solidFill>
                <a:latin typeface="Times"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Times" charset="0"/>
                <a:ea typeface="ＭＳ Ｐゴシック" charset="0"/>
              </a:defRPr>
            </a:lvl9pPr>
          </a:lstStyle>
          <a:p>
            <a:r>
              <a:rPr lang="de-CH" sz="1100" b="1" dirty="0">
                <a:latin typeface="Times New Roman" charset="0"/>
                <a:ea typeface="MS PGothic" charset="0"/>
                <a:cs typeface="MS PGothic" charset="0"/>
              </a:rPr>
              <a:t>www.fibl.org</a:t>
            </a:r>
          </a:p>
        </p:txBody>
      </p:sp>
      <p:sp>
        <p:nvSpPr>
          <p:cNvPr id="33796" name="Rectangle 7"/>
          <p:cNvSpPr txBox="1">
            <a:spLocks noGrp="1" noChangeArrowheads="1"/>
          </p:cNvSpPr>
          <p:nvPr/>
        </p:nvSpPr>
        <p:spPr bwMode="auto">
          <a:xfrm>
            <a:off x="3611563" y="8275638"/>
            <a:ext cx="28035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607" tIns="41801" rIns="83607" bIns="41801" anchor="b"/>
          <a:lstStyle>
            <a:lvl1pPr defTabSz="927100">
              <a:defRPr sz="2400">
                <a:solidFill>
                  <a:schemeClr val="tx1"/>
                </a:solidFill>
                <a:latin typeface="Times" charset="0"/>
                <a:ea typeface="ＭＳ Ｐゴシック" charset="0"/>
                <a:cs typeface="ＭＳ Ｐゴシック" charset="0"/>
              </a:defRPr>
            </a:lvl1pPr>
            <a:lvl2pPr marL="742950" indent="-285750" defTabSz="927100">
              <a:defRPr sz="2400">
                <a:solidFill>
                  <a:schemeClr val="tx1"/>
                </a:solidFill>
                <a:latin typeface="Times" charset="0"/>
                <a:ea typeface="ＭＳ Ｐゴシック" charset="0"/>
              </a:defRPr>
            </a:lvl2pPr>
            <a:lvl3pPr marL="1143000" indent="-228600" defTabSz="927100">
              <a:defRPr sz="2400">
                <a:solidFill>
                  <a:schemeClr val="tx1"/>
                </a:solidFill>
                <a:latin typeface="Times" charset="0"/>
                <a:ea typeface="ＭＳ Ｐゴシック" charset="0"/>
              </a:defRPr>
            </a:lvl3pPr>
            <a:lvl4pPr marL="1600200" indent="-228600" defTabSz="927100">
              <a:defRPr sz="2400">
                <a:solidFill>
                  <a:schemeClr val="tx1"/>
                </a:solidFill>
                <a:latin typeface="Times" charset="0"/>
                <a:ea typeface="ＭＳ Ｐゴシック" charset="0"/>
              </a:defRPr>
            </a:lvl4pPr>
            <a:lvl5pPr marL="2057400" indent="-228600" defTabSz="927100">
              <a:defRPr sz="2400">
                <a:solidFill>
                  <a:schemeClr val="tx1"/>
                </a:solidFill>
                <a:latin typeface="Times"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Times" charset="0"/>
                <a:ea typeface="ＭＳ Ｐゴシック" charset="0"/>
              </a:defRPr>
            </a:lvl9pPr>
          </a:lstStyle>
          <a:p>
            <a:pPr algn="r"/>
            <a:fld id="{1F277E5E-2E45-A941-9360-6F007DF1D53A}" type="slidenum">
              <a:rPr lang="de-CH" sz="1100" b="1">
                <a:latin typeface="Times New Roman" charset="0"/>
                <a:ea typeface="MS PGothic" charset="0"/>
                <a:cs typeface="MS PGothic" charset="0"/>
              </a:rPr>
              <a:pPr algn="r"/>
              <a:t>27</a:t>
            </a:fld>
            <a:endParaRPr lang="de-CH" sz="1100" b="1" dirty="0">
              <a:latin typeface="Times New Roman" charset="0"/>
              <a:ea typeface="MS PGothic" charset="0"/>
              <a:cs typeface="MS PGothic" charset="0"/>
            </a:endParaRPr>
          </a:p>
        </p:txBody>
      </p:sp>
      <p:sp>
        <p:nvSpPr>
          <p:cNvPr id="33797" name="Rectangle 2"/>
          <p:cNvSpPr>
            <a:spLocks noGrp="1" noRot="1" noChangeAspect="1" noChangeArrowheads="1" noTextEdit="1"/>
          </p:cNvSpPr>
          <p:nvPr>
            <p:ph type="sldImg"/>
          </p:nvPr>
        </p:nvSpPr>
        <p:spPr>
          <a:xfrm>
            <a:off x="1038225" y="652463"/>
            <a:ext cx="4354513" cy="3267075"/>
          </a:xfrm>
          <a:ln/>
        </p:spPr>
      </p:sp>
      <p:sp>
        <p:nvSpPr>
          <p:cNvPr id="33798" name="Rectangle 3"/>
          <p:cNvSpPr>
            <a:spLocks noGrp="1" noChangeArrowheads="1"/>
          </p:cNvSpPr>
          <p:nvPr>
            <p:ph type="body" idx="1"/>
          </p:nvPr>
        </p:nvSpPr>
        <p:spPr>
          <a:xfrm>
            <a:off x="641350" y="4138613"/>
            <a:ext cx="5146675" cy="3916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3607" tIns="41801" rIns="83607" bIns="41801"/>
          <a:lstStyle/>
          <a:p>
            <a:pPr eaLnBrk="1" hangingPunct="1"/>
            <a:endParaRPr lang="en-US" dirty="0">
              <a:latin typeface="Times New Roman" charset="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28</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B7A0F18-26F5-3948-AE46-1EB7B68CD9C4}" type="slidenum">
              <a:rPr lang="en-US" sz="1200"/>
              <a:pPr/>
              <a:t>29</a:t>
            </a:fld>
            <a:endParaRPr lang="en-US" sz="1200" dirty="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2973388" y="601663"/>
            <a:ext cx="3197225" cy="2397125"/>
          </a:xfrm>
          <a:ln cap="flat">
            <a:solidFill>
              <a:schemeClr val="tx1"/>
            </a:solidFill>
          </a:ln>
        </p:spPr>
      </p:sp>
      <p:sp>
        <p:nvSpPr>
          <p:cNvPr id="23555" name="Rectangle 3"/>
          <p:cNvSpPr>
            <a:spLocks noGrp="1" noChangeArrowheads="1"/>
          </p:cNvSpPr>
          <p:nvPr>
            <p:ph type="body" idx="1"/>
          </p:nvPr>
        </p:nvSpPr>
        <p:spPr>
          <a:xfrm>
            <a:off x="1220788" y="3255963"/>
            <a:ext cx="6702425" cy="308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5476" tIns="41988" rIns="85476" bIns="41988"/>
          <a:lstStyle/>
          <a:p>
            <a:endParaRPr lang="en-US" dirty="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ln/>
        </p:spPr>
      </p:sp>
      <p:sp>
        <p:nvSpPr>
          <p:cNvPr id="53251" name="Rectangle 3"/>
          <p:cNvSpPr>
            <a:spLocks noGrp="1"/>
          </p:cNvSpPr>
          <p:nvPr>
            <p:ph type="body" idx="1"/>
          </p:nvPr>
        </p:nvSpPr>
        <p:spPr>
          <a:xfrm>
            <a:off x="914400" y="4341813"/>
            <a:ext cx="50292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s-CL">
              <a:latin typeface="Times"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AD978E87-38F0-664D-A397-8125F62AF6B4}" type="slidenum">
              <a:rPr lang="en-US" sz="1200">
                <a:latin typeface="Times" charset="0"/>
              </a:rPr>
              <a:pPr eaLnBrk="1" fontAlgn="base" hangingPunct="1">
                <a:spcBef>
                  <a:spcPct val="0"/>
                </a:spcBef>
                <a:spcAft>
                  <a:spcPct val="0"/>
                </a:spcAft>
              </a:pPr>
              <a:t>31</a:t>
            </a:fld>
            <a:endParaRPr lang="en-US" sz="1200" dirty="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0F01DCF-5D2C-A14C-A23E-F2981714C76B}" type="slidenum">
              <a:rPr lang="en-US" sz="1200">
                <a:cs typeface="Arial" charset="0"/>
              </a:rPr>
              <a:pPr/>
              <a:t>32</a:t>
            </a:fld>
            <a:endParaRPr lang="en-US" sz="1200" dirty="0">
              <a:cs typeface="Arial"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latin typeface="Times"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MS PGothic" charset="0"/>
              <a:cs typeface="Arial"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b="1">
                <a:solidFill>
                  <a:schemeClr val="tx1"/>
                </a:solidFill>
                <a:latin typeface="Arial" charset="0"/>
                <a:ea typeface="MS PGothic" charset="0"/>
                <a:cs typeface="MS PGothic" charset="0"/>
              </a:defRPr>
            </a:lvl1pPr>
            <a:lvl2pPr marL="702756" indent="-270291" defTabSz="914485">
              <a:defRPr sz="2300" b="1">
                <a:solidFill>
                  <a:schemeClr val="tx1"/>
                </a:solidFill>
                <a:latin typeface="Arial" charset="0"/>
                <a:ea typeface="MS PGothic" charset="0"/>
                <a:cs typeface="MS PGothic" charset="0"/>
              </a:defRPr>
            </a:lvl2pPr>
            <a:lvl3pPr marL="1081164" indent="-216233" defTabSz="914485">
              <a:defRPr sz="2300" b="1">
                <a:solidFill>
                  <a:schemeClr val="tx1"/>
                </a:solidFill>
                <a:latin typeface="Arial" charset="0"/>
                <a:ea typeface="MS PGothic" charset="0"/>
                <a:cs typeface="MS PGothic" charset="0"/>
              </a:defRPr>
            </a:lvl3pPr>
            <a:lvl4pPr marL="1513629" indent="-216233" defTabSz="914485">
              <a:defRPr sz="2300" b="1">
                <a:solidFill>
                  <a:schemeClr val="tx1"/>
                </a:solidFill>
                <a:latin typeface="Arial" charset="0"/>
                <a:ea typeface="MS PGothic" charset="0"/>
                <a:cs typeface="MS PGothic" charset="0"/>
              </a:defRPr>
            </a:lvl4pPr>
            <a:lvl5pPr marL="1946095" indent="-216233" defTabSz="914485">
              <a:defRPr sz="2300" b="1">
                <a:solidFill>
                  <a:schemeClr val="tx1"/>
                </a:solidFill>
                <a:latin typeface="Arial" charset="0"/>
                <a:ea typeface="MS PGothic" charset="0"/>
                <a:cs typeface="MS PGothic" charset="0"/>
              </a:defRPr>
            </a:lvl5pPr>
            <a:lvl6pPr marL="2378560"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6pPr>
            <a:lvl7pPr marL="2811026"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7pPr>
            <a:lvl8pPr marL="3243491"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8pPr>
            <a:lvl9pPr marL="3675957"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9pPr>
          </a:lstStyle>
          <a:p>
            <a:fld id="{E6F8D81C-A5F7-304C-9012-90B6B6EFC02C}" type="slidenum">
              <a:rPr lang="en-US" sz="1100" b="0">
                <a:latin typeface="Times" charset="0"/>
              </a:rPr>
              <a:pPr/>
              <a:t>33</a:t>
            </a:fld>
            <a:endParaRPr lang="en-US" sz="1100" b="0" dirty="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MS PGothic" charset="0"/>
              <a:cs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b="1">
                <a:solidFill>
                  <a:schemeClr val="tx1"/>
                </a:solidFill>
                <a:latin typeface="Arial" charset="0"/>
                <a:ea typeface="MS PGothic" charset="0"/>
                <a:cs typeface="MS PGothic" charset="0"/>
              </a:defRPr>
            </a:lvl1pPr>
            <a:lvl2pPr marL="702756" indent="-270291" defTabSz="914485">
              <a:defRPr sz="2300" b="1">
                <a:solidFill>
                  <a:schemeClr val="tx1"/>
                </a:solidFill>
                <a:latin typeface="Arial" charset="0"/>
                <a:ea typeface="MS PGothic" charset="0"/>
                <a:cs typeface="MS PGothic" charset="0"/>
              </a:defRPr>
            </a:lvl2pPr>
            <a:lvl3pPr marL="1081164" indent="-216233" defTabSz="914485">
              <a:defRPr sz="2300" b="1">
                <a:solidFill>
                  <a:schemeClr val="tx1"/>
                </a:solidFill>
                <a:latin typeface="Arial" charset="0"/>
                <a:ea typeface="MS PGothic" charset="0"/>
                <a:cs typeface="MS PGothic" charset="0"/>
              </a:defRPr>
            </a:lvl3pPr>
            <a:lvl4pPr marL="1513629" indent="-216233" defTabSz="914485">
              <a:defRPr sz="2300" b="1">
                <a:solidFill>
                  <a:schemeClr val="tx1"/>
                </a:solidFill>
                <a:latin typeface="Arial" charset="0"/>
                <a:ea typeface="MS PGothic" charset="0"/>
                <a:cs typeface="MS PGothic" charset="0"/>
              </a:defRPr>
            </a:lvl4pPr>
            <a:lvl5pPr marL="1946095" indent="-216233" defTabSz="914485">
              <a:defRPr sz="2300" b="1">
                <a:solidFill>
                  <a:schemeClr val="tx1"/>
                </a:solidFill>
                <a:latin typeface="Arial" charset="0"/>
                <a:ea typeface="MS PGothic" charset="0"/>
                <a:cs typeface="MS PGothic" charset="0"/>
              </a:defRPr>
            </a:lvl5pPr>
            <a:lvl6pPr marL="2378560"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6pPr>
            <a:lvl7pPr marL="2811026"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7pPr>
            <a:lvl8pPr marL="3243491"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8pPr>
            <a:lvl9pPr marL="3675957"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9pPr>
          </a:lstStyle>
          <a:p>
            <a:fld id="{2DA15AA5-9D33-B64B-B553-43278F2838D8}" type="slidenum">
              <a:rPr lang="en-US" sz="1100" b="0">
                <a:latin typeface="Times" charset="0"/>
              </a:rPr>
              <a:pPr/>
              <a:t>34</a:t>
            </a:fld>
            <a:endParaRPr lang="en-US" sz="1100" b="0" dirty="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MS PGothic" charset="0"/>
              <a:cs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b="1">
                <a:solidFill>
                  <a:schemeClr val="tx1"/>
                </a:solidFill>
                <a:latin typeface="Arial" charset="0"/>
                <a:ea typeface="MS PGothic" charset="0"/>
                <a:cs typeface="MS PGothic" charset="0"/>
              </a:defRPr>
            </a:lvl1pPr>
            <a:lvl2pPr marL="702756" indent="-270291" defTabSz="914485">
              <a:defRPr sz="2300" b="1">
                <a:solidFill>
                  <a:schemeClr val="tx1"/>
                </a:solidFill>
                <a:latin typeface="Arial" charset="0"/>
                <a:ea typeface="MS PGothic" charset="0"/>
                <a:cs typeface="MS PGothic" charset="0"/>
              </a:defRPr>
            </a:lvl2pPr>
            <a:lvl3pPr marL="1081164" indent="-216233" defTabSz="914485">
              <a:defRPr sz="2300" b="1">
                <a:solidFill>
                  <a:schemeClr val="tx1"/>
                </a:solidFill>
                <a:latin typeface="Arial" charset="0"/>
                <a:ea typeface="MS PGothic" charset="0"/>
                <a:cs typeface="MS PGothic" charset="0"/>
              </a:defRPr>
            </a:lvl3pPr>
            <a:lvl4pPr marL="1513629" indent="-216233" defTabSz="914485">
              <a:defRPr sz="2300" b="1">
                <a:solidFill>
                  <a:schemeClr val="tx1"/>
                </a:solidFill>
                <a:latin typeface="Arial" charset="0"/>
                <a:ea typeface="MS PGothic" charset="0"/>
                <a:cs typeface="MS PGothic" charset="0"/>
              </a:defRPr>
            </a:lvl4pPr>
            <a:lvl5pPr marL="1946095" indent="-216233" defTabSz="914485">
              <a:defRPr sz="2300" b="1">
                <a:solidFill>
                  <a:schemeClr val="tx1"/>
                </a:solidFill>
                <a:latin typeface="Arial" charset="0"/>
                <a:ea typeface="MS PGothic" charset="0"/>
                <a:cs typeface="MS PGothic" charset="0"/>
              </a:defRPr>
            </a:lvl5pPr>
            <a:lvl6pPr marL="2378560"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6pPr>
            <a:lvl7pPr marL="2811026"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7pPr>
            <a:lvl8pPr marL="3243491"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8pPr>
            <a:lvl9pPr marL="3675957" indent="-216233" defTabSz="914485" eaLnBrk="0" fontAlgn="base" hangingPunct="0">
              <a:spcBef>
                <a:spcPct val="0"/>
              </a:spcBef>
              <a:spcAft>
                <a:spcPct val="0"/>
              </a:spcAft>
              <a:defRPr sz="2300" b="1">
                <a:solidFill>
                  <a:schemeClr val="tx1"/>
                </a:solidFill>
                <a:latin typeface="Arial" charset="0"/>
                <a:ea typeface="MS PGothic" charset="0"/>
                <a:cs typeface="MS PGothic" charset="0"/>
              </a:defRPr>
            </a:lvl9pPr>
          </a:lstStyle>
          <a:p>
            <a:fld id="{F1F775DE-79DC-4642-81E8-CDBD5CBB569C}" type="slidenum">
              <a:rPr lang="en-US" sz="1100" b="0">
                <a:latin typeface="Times" charset="0"/>
              </a:rPr>
              <a:pPr/>
              <a:t>35</a:t>
            </a:fld>
            <a:endParaRPr lang="en-US" sz="1100" b="0" dirty="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ndParaRP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0B54BEC-645B-E940-97B7-1C438DF6AD2B}" type="slidenum">
              <a:rPr lang="en-US" sz="1200"/>
              <a:pPr/>
              <a:t>36</a:t>
            </a:fld>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cs typeface="Arial"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96CC81B-B1E1-684A-BCAC-CB43B0D7F137}" type="slidenum">
              <a:rPr lang="en-US" sz="1200"/>
              <a:pPr/>
              <a:t>37</a:t>
            </a:fld>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AU" dirty="0">
              <a:latin typeface="Times"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charset="0"/>
                <a:ea typeface="ＭＳ Ｐゴシック" charset="0"/>
                <a:cs typeface="ＭＳ Ｐゴシック" charset="0"/>
              </a:defRPr>
            </a:lvl1pPr>
            <a:lvl2pPr marL="742950" indent="-285750" defTabSz="966788">
              <a:defRPr sz="2400">
                <a:solidFill>
                  <a:schemeClr val="tx1"/>
                </a:solidFill>
                <a:latin typeface="Times" charset="0"/>
                <a:ea typeface="ＭＳ Ｐゴシック" charset="0"/>
              </a:defRPr>
            </a:lvl2pPr>
            <a:lvl3pPr marL="1143000" indent="-228600" defTabSz="966788">
              <a:defRPr sz="2400">
                <a:solidFill>
                  <a:schemeClr val="tx1"/>
                </a:solidFill>
                <a:latin typeface="Times" charset="0"/>
                <a:ea typeface="ＭＳ Ｐゴシック" charset="0"/>
              </a:defRPr>
            </a:lvl3pPr>
            <a:lvl4pPr marL="1600200" indent="-228600" defTabSz="966788">
              <a:defRPr sz="2400">
                <a:solidFill>
                  <a:schemeClr val="tx1"/>
                </a:solidFill>
                <a:latin typeface="Times" charset="0"/>
                <a:ea typeface="ＭＳ Ｐゴシック" charset="0"/>
              </a:defRPr>
            </a:lvl4pPr>
            <a:lvl5pPr marL="2057400" indent="-228600" defTabSz="966788">
              <a:defRPr sz="2400">
                <a:solidFill>
                  <a:schemeClr val="tx1"/>
                </a:solidFill>
                <a:latin typeface="Times"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charset="0"/>
                <a:ea typeface="ＭＳ Ｐゴシック" charset="0"/>
              </a:defRPr>
            </a:lvl9pPr>
          </a:lstStyle>
          <a:p>
            <a:fld id="{FE94FF81-F18E-0E44-B5F3-222C499325CC}" type="slidenum">
              <a:rPr lang="en-US" sz="1200">
                <a:ea typeface="MS PGothic" charset="0"/>
                <a:cs typeface="MS PGothic" charset="0"/>
              </a:rPr>
              <a:pPr/>
              <a:t>38</a:t>
            </a:fld>
            <a:endParaRPr lang="en-US" sz="1200" dirty="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Times" charset="0"/>
                <a:ea typeface="MS PGothic" charset="0"/>
                <a:cs typeface="MS PGothic" charset="0"/>
              </a:rPr>
              <a:t>;</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03233A4-8F66-6442-9C9D-35AE768000A1}" type="slidenum">
              <a:rPr lang="en-US" sz="1100">
                <a:ea typeface="MS PGothic" charset="0"/>
                <a:cs typeface="MS PGothic" charset="0"/>
              </a:rPr>
              <a:pPr/>
              <a:t>39</a:t>
            </a:fld>
            <a:endParaRPr lang="en-US" sz="1100" dirty="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AU" dirty="0">
              <a:latin typeface="Times"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FCC210F-A95E-C44E-9DB5-8EBB857BA26F}" type="slidenum">
              <a:rPr lang="en-US" sz="1200">
                <a:latin typeface="Times New Roman" charset="0"/>
              </a:rPr>
              <a:pPr/>
              <a:t>4</a:t>
            </a:fld>
            <a:endParaRPr lang="en-US" sz="1200" dirty="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Times" charset="0"/>
            </a:endParaRPr>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charset="0"/>
                <a:ea typeface="ＭＳ Ｐゴシック" charset="0"/>
                <a:cs typeface="ＭＳ Ｐゴシック" charset="0"/>
              </a:defRPr>
            </a:lvl1pPr>
            <a:lvl2pPr marL="742950" indent="-285750" defTabSz="966788">
              <a:defRPr sz="2400">
                <a:solidFill>
                  <a:schemeClr val="tx1"/>
                </a:solidFill>
                <a:latin typeface="Times" charset="0"/>
                <a:ea typeface="ＭＳ Ｐゴシック" charset="0"/>
              </a:defRPr>
            </a:lvl2pPr>
            <a:lvl3pPr marL="1143000" indent="-228600" defTabSz="966788">
              <a:defRPr sz="2400">
                <a:solidFill>
                  <a:schemeClr val="tx1"/>
                </a:solidFill>
                <a:latin typeface="Times" charset="0"/>
                <a:ea typeface="ＭＳ Ｐゴシック" charset="0"/>
              </a:defRPr>
            </a:lvl3pPr>
            <a:lvl4pPr marL="1600200" indent="-228600" defTabSz="966788">
              <a:defRPr sz="2400">
                <a:solidFill>
                  <a:schemeClr val="tx1"/>
                </a:solidFill>
                <a:latin typeface="Times" charset="0"/>
                <a:ea typeface="ＭＳ Ｐゴシック" charset="0"/>
              </a:defRPr>
            </a:lvl4pPr>
            <a:lvl5pPr marL="2057400" indent="-228600" defTabSz="966788">
              <a:defRPr sz="2400">
                <a:solidFill>
                  <a:schemeClr val="tx1"/>
                </a:solidFill>
                <a:latin typeface="Times"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8BE64AC8-EFE6-9149-9027-448A7ED1782E}" type="slidenum">
              <a:rPr lang="en-US" sz="1200">
                <a:latin typeface="Calibri" charset="0"/>
                <a:cs typeface="Arial" charset="0"/>
              </a:rPr>
              <a:pPr eaLnBrk="1" hangingPunct="1"/>
              <a:t>40</a:t>
            </a:fld>
            <a:endParaRPr lang="en-US" sz="1200">
              <a:latin typeface="Calibri"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Times" charset="0"/>
              </a:rPr>
              <a:t>The farmers use their own varieties (landraces)</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fld id="{5191B98C-7BB8-D847-B994-F0D6253F20E6}" type="slidenum">
              <a:rPr lang="en-US" sz="1200">
                <a:latin typeface="Times New Roman" charset="0"/>
              </a:rPr>
              <a:pPr eaLnBrk="1" hangingPunct="1"/>
              <a:t>42</a:t>
            </a:fld>
            <a:endParaRPr lang="en-US" sz="120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eaLnBrk="0" fontAlgn="base" hangingPunct="0">
              <a:spcBef>
                <a:spcPct val="30000"/>
              </a:spcBef>
              <a:spcAft>
                <a:spcPct val="0"/>
              </a:spcAft>
              <a:defRPr sz="1200">
                <a:solidFill>
                  <a:schemeClr val="tx1"/>
                </a:solidFill>
                <a:latin typeface="Times" charset="0"/>
                <a:ea typeface="ＭＳ Ｐゴシック" charset="0"/>
              </a:defRPr>
            </a:lvl6pPr>
            <a:lvl7pPr marL="2971800" indent="-228600" eaLnBrk="0" fontAlgn="base" hangingPunct="0">
              <a:spcBef>
                <a:spcPct val="30000"/>
              </a:spcBef>
              <a:spcAft>
                <a:spcPct val="0"/>
              </a:spcAft>
              <a:defRPr sz="1200">
                <a:solidFill>
                  <a:schemeClr val="tx1"/>
                </a:solidFill>
                <a:latin typeface="Times" charset="0"/>
                <a:ea typeface="ＭＳ Ｐゴシック" charset="0"/>
              </a:defRPr>
            </a:lvl7pPr>
            <a:lvl8pPr marL="3429000" indent="-228600" eaLnBrk="0" fontAlgn="base" hangingPunct="0">
              <a:spcBef>
                <a:spcPct val="30000"/>
              </a:spcBef>
              <a:spcAft>
                <a:spcPct val="0"/>
              </a:spcAft>
              <a:defRPr sz="1200">
                <a:solidFill>
                  <a:schemeClr val="tx1"/>
                </a:solidFill>
                <a:latin typeface="Times" charset="0"/>
                <a:ea typeface="ＭＳ Ｐゴシック" charset="0"/>
              </a:defRPr>
            </a:lvl8pPr>
            <a:lvl9pPr marL="3886200" indent="-228600" eaLnBrk="0" fontAlgn="base" hangingPunct="0">
              <a:spcBef>
                <a:spcPct val="30000"/>
              </a:spcBef>
              <a:spcAft>
                <a:spcPct val="0"/>
              </a:spcAft>
              <a:defRPr sz="1200">
                <a:solidFill>
                  <a:schemeClr val="tx1"/>
                </a:solidFill>
                <a:latin typeface="Times" charset="0"/>
                <a:ea typeface="ＭＳ Ｐゴシック" charset="0"/>
              </a:defRPr>
            </a:lvl9pPr>
          </a:lstStyle>
          <a:p>
            <a:fld id="{8D112633-AA9C-AA41-BFCA-49AB764B40FF}" type="slidenum">
              <a:rPr lang="en-US">
                <a:solidFill>
                  <a:srgbClr val="A50021"/>
                </a:solidFill>
                <a:latin typeface="Times New Roman" charset="0"/>
                <a:cs typeface="Arial" charset="0"/>
              </a:rPr>
              <a:pPr/>
              <a:t>43</a:t>
            </a:fld>
            <a:endParaRPr lang="en-US" dirty="0">
              <a:solidFill>
                <a:srgbClr val="A50021"/>
              </a:solidFill>
              <a:latin typeface="Times New Roman" charset="0"/>
              <a:cs typeface="Arial" charset="0"/>
            </a:endParaRPr>
          </a:p>
        </p:txBody>
      </p:sp>
    </p:spTree>
    <p:extLst>
      <p:ext uri="{BB962C8B-B14F-4D97-AF65-F5344CB8AC3E}">
        <p14:creationId xmlns:p14="http://schemas.microsoft.com/office/powerpoint/2010/main" val="3424312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cs typeface="Arial"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defTabSz="914400" eaLnBrk="1" fontAlgn="base" hangingPunct="1">
              <a:spcBef>
                <a:spcPct val="0"/>
              </a:spcBef>
              <a:spcAft>
                <a:spcPct val="0"/>
              </a:spcAft>
            </a:pPr>
            <a:fld id="{026F5FBF-D52F-6C47-8D41-40AAC3372D22}" type="slidenum">
              <a:rPr lang="en-US" sz="1200">
                <a:latin typeface="Times" charset="0"/>
                <a:cs typeface="Arial" charset="0"/>
              </a:rPr>
              <a:pPr defTabSz="914400" eaLnBrk="1" fontAlgn="base" hangingPunct="1">
                <a:spcBef>
                  <a:spcPct val="0"/>
                </a:spcBef>
                <a:spcAft>
                  <a:spcPct val="0"/>
                </a:spcAft>
              </a:pPr>
              <a:t>44</a:t>
            </a:fld>
            <a:endParaRPr lang="en-US" sz="1200" dirty="0">
              <a:latin typeface="Times"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charset="0"/>
            </a:endParaRP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3837EFF-205B-2049-A3B5-4DED01385690}" type="slidenum">
              <a:rPr lang="en-US" sz="1200">
                <a:cs typeface="Arial" charset="0"/>
              </a:rPr>
              <a:pPr/>
              <a:t>45</a:t>
            </a:fld>
            <a:endParaRPr lang="en-US" sz="1200"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AU" dirty="0">
              <a:latin typeface="Times" charset="0"/>
            </a:endParaRP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E15F6D2-CE66-4149-94D9-83F6F9439F2D}" type="slidenum">
              <a:rPr lang="en-US" sz="1200">
                <a:latin typeface="Times New Roman" charset="0"/>
              </a:rPr>
              <a:pPr>
                <a:defRPr/>
              </a:pPr>
              <a:t>5</a:t>
            </a:fld>
            <a:endParaRPr lang="en-US" sz="1200" dirty="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AU" dirty="0">
              <a:latin typeface="Times"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5FEDE66-D26D-5E43-8786-6AF8C1634B65}" type="slidenum">
              <a:rPr lang="en-US" sz="1200">
                <a:latin typeface="Times New Roman" charset="0"/>
              </a:rPr>
              <a:pPr/>
              <a:t>6</a:t>
            </a:fld>
            <a:endParaRPr lang="en-US" sz="1200"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AU" dirty="0">
              <a:latin typeface="Times"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5FEDE66-D26D-5E43-8786-6AF8C1634B65}" type="slidenum">
              <a:rPr lang="en-US" sz="1200">
                <a:latin typeface="Times New Roman" charset="0"/>
              </a:rPr>
              <a:pPr/>
              <a:t>7</a:t>
            </a:fld>
            <a:endParaRPr lang="en-US" sz="1200"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8</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F523345-13E7-6742-8403-896C18CD920E}" type="slidenum">
              <a:rPr lang="en-US" sz="1200"/>
              <a:pPr/>
              <a:t>9</a:t>
            </a:fld>
            <a:endParaRPr lang="en-US" sz="1200" dirty="0"/>
          </a:p>
        </p:txBody>
      </p:sp>
      <p:sp>
        <p:nvSpPr>
          <p:cNvPr id="51203"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51204" name="Rectangle 3"/>
          <p:cNvSpPr>
            <a:spLocks noGrp="1" noChangeArrowheads="1"/>
          </p:cNvSpPr>
          <p:nvPr>
            <p:ph type="body" idx="1"/>
          </p:nvPr>
        </p:nvSpPr>
        <p:spPr>
          <a:xfrm>
            <a:off x="685800" y="4341813"/>
            <a:ext cx="5486400" cy="41163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635001" y="2985597"/>
            <a:ext cx="7903308" cy="1143000"/>
          </a:xfrm>
          <a:prstGeom prst="rect">
            <a:avLst/>
          </a:prstGeom>
          <a:ln>
            <a:noFill/>
          </a:ln>
        </p:spPr>
        <p:txBody>
          <a:bodyPr vert="horz" lIns="91440" tIns="45720" rIns="91440" bIns="45720" rtlCol="0" anchor="ctr" anchorCtr="0">
            <a:normAutofit/>
          </a:bodyPr>
          <a:lstStyle>
            <a:lvl1pPr>
              <a:defRPr b="1" i="0">
                <a:solidFill>
                  <a:schemeClr val="tx2"/>
                </a:solidFill>
              </a:defRPr>
            </a:lvl1pPr>
          </a:lstStyle>
          <a:p>
            <a:r>
              <a:rPr lang="en-CA" dirty="0" smtClean="0"/>
              <a:t>MAIN TITLE OF PRESENTATION</a:t>
            </a:r>
            <a:br>
              <a:rPr lang="en-CA" dirty="0" smtClean="0"/>
            </a:br>
            <a:r>
              <a:rPr lang="en-CA" dirty="0" smtClean="0"/>
              <a:t>SECOND LINE (IF NEEDED)</a:t>
            </a:r>
            <a:endParaRPr lang="en-US" dirty="0"/>
          </a:p>
        </p:txBody>
      </p:sp>
      <p:sp>
        <p:nvSpPr>
          <p:cNvPr id="7" name="Content Placeholder 6"/>
          <p:cNvSpPr>
            <a:spLocks noGrp="1"/>
          </p:cNvSpPr>
          <p:nvPr>
            <p:ph sz="quarter" idx="10" hasCustomPrompt="1"/>
          </p:nvPr>
        </p:nvSpPr>
        <p:spPr>
          <a:xfrm>
            <a:off x="0" y="6180138"/>
            <a:ext cx="9144000" cy="466725"/>
          </a:xfrm>
          <a:prstGeom prst="rect">
            <a:avLst/>
          </a:prstGeom>
        </p:spPr>
        <p:txBody>
          <a:bodyPr vert="horz"/>
          <a:lstStyle>
            <a:lvl1pPr marL="0" indent="0" algn="ctr">
              <a:buNone/>
              <a:defRPr sz="1600" baseline="0">
                <a:solidFill>
                  <a:schemeClr val="bg2"/>
                </a:solidFill>
              </a:defRPr>
            </a:lvl1pPr>
            <a:lvl3pPr marL="914400" indent="0">
              <a:buNone/>
              <a:defRPr/>
            </a:lvl3pPr>
          </a:lstStyle>
          <a:p>
            <a:pPr lvl="0"/>
            <a:r>
              <a:rPr lang="en-US" dirty="0" smtClean="0"/>
              <a:t>Date | Location | Name, Position</a:t>
            </a:r>
            <a:endParaRPr lang="en-US" dirty="0"/>
          </a:p>
        </p:txBody>
      </p:sp>
    </p:spTree>
    <p:extLst>
      <p:ext uri="{BB962C8B-B14F-4D97-AF65-F5344CB8AC3E}">
        <p14:creationId xmlns:p14="http://schemas.microsoft.com/office/powerpoint/2010/main" val="277918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98586" y="2139462"/>
            <a:ext cx="40386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2139462"/>
            <a:ext cx="40386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Text Placeholder 5"/>
          <p:cNvSpPr>
            <a:spLocks noGrp="1"/>
          </p:cNvSpPr>
          <p:nvPr>
            <p:ph type="body" sz="quarter" idx="11" hasCustomPrompt="1"/>
          </p:nvPr>
        </p:nvSpPr>
        <p:spPr>
          <a:xfrm>
            <a:off x="392113" y="1436688"/>
            <a:ext cx="4045073" cy="702774"/>
          </a:xfrm>
        </p:spPr>
        <p:txBody>
          <a:bodyPr>
            <a:normAutofit/>
          </a:bodyPr>
          <a:lstStyle>
            <a:lvl1pPr marL="0" indent="0">
              <a:buNone/>
              <a:defRPr sz="2400" b="1" i="0">
                <a:solidFill>
                  <a:schemeClr val="tx2"/>
                </a:solidFill>
              </a:defRPr>
            </a:lvl1pPr>
          </a:lstStyle>
          <a:p>
            <a:pPr lvl="0"/>
            <a:r>
              <a:rPr lang="en-US" dirty="0" smtClean="0"/>
              <a:t>Subtitle</a:t>
            </a:r>
            <a:endParaRPr lang="en-US" dirty="0"/>
          </a:p>
        </p:txBody>
      </p:sp>
      <p:sp>
        <p:nvSpPr>
          <p:cNvPr id="9" name="Text Placeholder 5"/>
          <p:cNvSpPr>
            <a:spLocks noGrp="1"/>
          </p:cNvSpPr>
          <p:nvPr>
            <p:ph type="body" sz="quarter" idx="12" hasCustomPrompt="1"/>
          </p:nvPr>
        </p:nvSpPr>
        <p:spPr>
          <a:xfrm>
            <a:off x="4641727" y="1436688"/>
            <a:ext cx="4045073" cy="702774"/>
          </a:xfrm>
        </p:spPr>
        <p:txBody>
          <a:bodyPr>
            <a:normAutofit/>
          </a:bodyPr>
          <a:lstStyle>
            <a:lvl1pPr marL="0" indent="0">
              <a:buNone/>
              <a:defRPr sz="2400" b="1" i="0">
                <a:solidFill>
                  <a:schemeClr val="tx2"/>
                </a:solidFill>
              </a:defRPr>
            </a:lvl1pPr>
          </a:lstStyle>
          <a:p>
            <a:pPr lvl="0"/>
            <a:r>
              <a:rPr lang="en-US" dirty="0" smtClean="0"/>
              <a:t>Subtitle</a:t>
            </a:r>
            <a:endParaRPr lang="en-US" dirty="0"/>
          </a:p>
        </p:txBody>
      </p:sp>
    </p:spTree>
    <p:extLst>
      <p:ext uri="{BB962C8B-B14F-4D97-AF65-F5344CB8AC3E}">
        <p14:creationId xmlns:p14="http://schemas.microsoft.com/office/powerpoint/2010/main" val="214823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mp;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Picture Placeholder 3"/>
          <p:cNvSpPr>
            <a:spLocks noGrp="1"/>
          </p:cNvSpPr>
          <p:nvPr>
            <p:ph type="pic" sz="quarter" idx="10"/>
          </p:nvPr>
        </p:nvSpPr>
        <p:spPr>
          <a:xfrm>
            <a:off x="392114" y="1386416"/>
            <a:ext cx="8360304" cy="4476221"/>
          </a:xfrm>
        </p:spPr>
        <p:txBody>
          <a:bodyPr/>
          <a:lstStyle/>
          <a:p>
            <a:endParaRPr lang="en-US" dirty="0"/>
          </a:p>
        </p:txBody>
      </p:sp>
      <p:sp>
        <p:nvSpPr>
          <p:cNvPr id="11" name="Content Placeholder 6"/>
          <p:cNvSpPr>
            <a:spLocks noGrp="1"/>
          </p:cNvSpPr>
          <p:nvPr>
            <p:ph sz="quarter" idx="11" hasCustomPrompt="1"/>
          </p:nvPr>
        </p:nvSpPr>
        <p:spPr>
          <a:xfrm>
            <a:off x="1375834" y="5925610"/>
            <a:ext cx="7461250" cy="350308"/>
          </a:xfrm>
          <a:prstGeom prst="rect">
            <a:avLst/>
          </a:prstGeom>
        </p:spPr>
        <p:txBody>
          <a:bodyPr vert="horz">
            <a:normAutofit/>
          </a:bodyPr>
          <a:lstStyle>
            <a:lvl1pPr marL="0" indent="0" algn="r">
              <a:buNone/>
              <a:defRPr sz="1400" baseline="0">
                <a:solidFill>
                  <a:schemeClr val="tx2"/>
                </a:solidFill>
              </a:defRPr>
            </a:lvl1pPr>
            <a:lvl3pPr marL="914400" indent="0">
              <a:buNone/>
              <a:defRPr/>
            </a:lvl3pPr>
          </a:lstStyle>
          <a:p>
            <a:pPr lvl="0"/>
            <a:r>
              <a:rPr lang="en-US" dirty="0" smtClean="0"/>
              <a:t>Caption here</a:t>
            </a:r>
            <a:endParaRPr lang="en-US" dirty="0"/>
          </a:p>
        </p:txBody>
      </p:sp>
    </p:spTree>
    <p:extLst>
      <p:ext uri="{BB962C8B-B14F-4D97-AF65-F5344CB8AC3E}">
        <p14:creationId xmlns:p14="http://schemas.microsoft.com/office/powerpoint/2010/main" val="100698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934200" y="6400800"/>
            <a:ext cx="1905000" cy="457200"/>
          </a:xfrm>
          <a:prstGeom prst="rect">
            <a:avLst/>
          </a:prstGeom>
        </p:spPr>
        <p:txBody>
          <a:bodyPr/>
          <a:lstStyle>
            <a:lvl1pPr>
              <a:defRPr/>
            </a:lvl1pPr>
          </a:lstStyle>
          <a:p>
            <a:pPr>
              <a:defRPr/>
            </a:pPr>
            <a:fld id="{017B3AD4-A42D-F54D-9084-F00128A5308D}" type="slidenum">
              <a:rPr lang="de-DE"/>
              <a:pPr>
                <a:defRPr/>
              </a:pPr>
              <a:t>‹#›</a:t>
            </a:fld>
            <a:endParaRPr lang="de-DE" sz="1400" dirty="0">
              <a:latin typeface="Times" charset="0"/>
            </a:endParaRPr>
          </a:p>
        </p:txBody>
      </p:sp>
    </p:spTree>
    <p:extLst>
      <p:ext uri="{BB962C8B-B14F-4D97-AF65-F5344CB8AC3E}">
        <p14:creationId xmlns:p14="http://schemas.microsoft.com/office/powerpoint/2010/main" val="296466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304800" y="6400800"/>
            <a:ext cx="1905000" cy="457200"/>
          </a:xfrm>
          <a:prstGeom prst="rect">
            <a:avLst/>
          </a:prstGeom>
        </p:spPr>
        <p:txBody>
          <a:bodyPr/>
          <a:lstStyle>
            <a:lvl1pPr fontAlgn="auto">
              <a:spcBef>
                <a:spcPts val="0"/>
              </a:spcBef>
              <a:spcAft>
                <a:spcPts val="0"/>
              </a:spcAft>
              <a:defRPr>
                <a:latin typeface="Times" charset="0"/>
                <a:ea typeface="+mn-ea"/>
                <a:cs typeface="+mn-cs"/>
              </a:defRPr>
            </a:lvl1pPr>
          </a:lstStyle>
          <a:p>
            <a:pPr>
              <a:defRPr/>
            </a:pPr>
            <a:r>
              <a:rPr lang="de-DE" dirty="0"/>
              <a:t>Organic Agriculture and the Millennium Development Goals</a:t>
            </a:r>
          </a:p>
          <a:p>
            <a:pPr>
              <a:defRPr/>
            </a:pPr>
            <a:endParaRPr lang="de-DE" dirty="0"/>
          </a:p>
        </p:txBody>
      </p:sp>
      <p:sp>
        <p:nvSpPr>
          <p:cNvPr id="5" name="Slide Number Placeholder 4"/>
          <p:cNvSpPr>
            <a:spLocks noGrp="1"/>
          </p:cNvSpPr>
          <p:nvPr>
            <p:ph type="sldNum" sz="quarter" idx="11"/>
          </p:nvPr>
        </p:nvSpPr>
        <p:spPr>
          <a:xfrm>
            <a:off x="6934200" y="64008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fld id="{73E08AC4-F337-124E-B2A6-65E2E2E304A9}" type="slidenum">
              <a:rPr lang="de-DE"/>
              <a:pPr>
                <a:defRPr/>
              </a:pPr>
              <a:t>‹#›</a:t>
            </a:fld>
            <a:endParaRPr lang="de-DE" sz="1400" dirty="0">
              <a:latin typeface="Times" charset="0"/>
            </a:endParaRPr>
          </a:p>
        </p:txBody>
      </p:sp>
    </p:spTree>
    <p:extLst>
      <p:ext uri="{BB962C8B-B14F-4D97-AF65-F5344CB8AC3E}">
        <p14:creationId xmlns:p14="http://schemas.microsoft.com/office/powerpoint/2010/main" val="397982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ogo and Content">
    <p:spTree>
      <p:nvGrpSpPr>
        <p:cNvPr id="1" name=""/>
        <p:cNvGrpSpPr/>
        <p:nvPr/>
      </p:nvGrpSpPr>
      <p:grpSpPr>
        <a:xfrm>
          <a:off x="0" y="0"/>
          <a:ext cx="0" cy="0"/>
          <a:chOff x="0" y="0"/>
          <a:chExt cx="0" cy="0"/>
        </a:xfrm>
      </p:grpSpPr>
      <p:sp>
        <p:nvSpPr>
          <p:cNvPr id="3" name="Rectangle 2"/>
          <p:cNvSpPr/>
          <p:nvPr userDrawn="1"/>
        </p:nvSpPr>
        <p:spPr>
          <a:xfrm>
            <a:off x="0" y="2198688"/>
            <a:ext cx="9144000" cy="4659312"/>
          </a:xfrm>
          <a:prstGeom prst="rect">
            <a:avLst/>
          </a:prstGeom>
          <a:solidFill>
            <a:srgbClr val="ADB430">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999933"/>
              </a:solidFill>
            </a:endParaRPr>
          </a:p>
        </p:txBody>
      </p:sp>
      <p:sp>
        <p:nvSpPr>
          <p:cNvPr id="2" name="Title 1"/>
          <p:cNvSpPr>
            <a:spLocks noGrp="1"/>
          </p:cNvSpPr>
          <p:nvPr>
            <p:ph type="title"/>
          </p:nvPr>
        </p:nvSpPr>
        <p:spPr>
          <a:xfrm>
            <a:off x="457200" y="2602971"/>
            <a:ext cx="8229600" cy="3376612"/>
          </a:xfrm>
          <a:prstGeom prst="rect">
            <a:avLst/>
          </a:prstGeom>
        </p:spPr>
        <p:txBody>
          <a:bodyPr vert="horz"/>
          <a:lstStyle>
            <a:lvl1pPr>
              <a:defRPr sz="2500" b="0">
                <a:solidFill>
                  <a:schemeClr val="tx1"/>
                </a:solidFill>
              </a:defRPr>
            </a:lvl1pPr>
          </a:lstStyle>
          <a:p>
            <a:r>
              <a:rPr lang="en-AU" smtClean="0"/>
              <a:t>Click to edit Master title style</a:t>
            </a:r>
            <a:endParaRPr lang="en-US" dirty="0"/>
          </a:p>
        </p:txBody>
      </p:sp>
    </p:spTree>
    <p:extLst>
      <p:ext uri="{BB962C8B-B14F-4D97-AF65-F5344CB8AC3E}">
        <p14:creationId xmlns:p14="http://schemas.microsoft.com/office/powerpoint/2010/main" val="213914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35001" y="2985597"/>
            <a:ext cx="7903308" cy="1143000"/>
          </a:xfrm>
          <a:prstGeom prst="rect">
            <a:avLst/>
          </a:prstGeom>
          <a:ln>
            <a:noFill/>
          </a:ln>
        </p:spPr>
        <p:txBody>
          <a:bodyPr vert="horz" lIns="91440" tIns="45720" rIns="91440" bIns="45720" rtlCol="0" anchor="ctr" anchorCtr="0">
            <a:noAutofit/>
          </a:bodyPr>
          <a:lstStyle>
            <a:lvl1pPr>
              <a:defRPr sz="4000" b="1" i="0" baseline="0">
                <a:solidFill>
                  <a:schemeClr val="tx2"/>
                </a:solidFill>
              </a:defRPr>
            </a:lvl1pPr>
          </a:lstStyle>
          <a:p>
            <a:r>
              <a:rPr lang="en-CA" dirty="0" smtClean="0"/>
              <a:t>SECTION TITLE</a:t>
            </a:r>
            <a:br>
              <a:rPr lang="en-CA" dirty="0" smtClean="0"/>
            </a:br>
            <a:r>
              <a:rPr lang="en-CA" dirty="0" smtClean="0"/>
              <a:t>SECOND LINE (IF NEEDED)</a:t>
            </a:r>
            <a:endParaRPr lang="en-US" dirty="0"/>
          </a:p>
        </p:txBody>
      </p:sp>
    </p:spTree>
    <p:extLst>
      <p:ext uri="{BB962C8B-B14F-4D97-AF65-F5344CB8AC3E}">
        <p14:creationId xmlns:p14="http://schemas.microsoft.com/office/powerpoint/2010/main" val="280241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final Slide)">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869462" y="1934007"/>
            <a:ext cx="7590692" cy="792163"/>
          </a:xfrm>
          <a:prstGeom prst="rect">
            <a:avLst/>
          </a:prstGeom>
        </p:spPr>
        <p:txBody>
          <a:bodyPr vert="horz"/>
          <a:lstStyle>
            <a:lvl1pPr marL="0" indent="0" algn="ctr">
              <a:buNone/>
              <a:defRPr sz="3600" b="0" i="0" baseline="0">
                <a:solidFill>
                  <a:schemeClr val="tx1"/>
                </a:solidFill>
              </a:defRPr>
            </a:lvl1pPr>
          </a:lstStyle>
          <a:p>
            <a:pPr lvl="0"/>
            <a:r>
              <a:rPr lang="en-US" dirty="0" smtClean="0"/>
              <a:t>Presenter: </a:t>
            </a:r>
            <a:r>
              <a:rPr lang="en-US" dirty="0" err="1" smtClean="0"/>
              <a:t>email@ifoam.bio</a:t>
            </a:r>
            <a:endParaRPr lang="en-US" dirty="0"/>
          </a:p>
        </p:txBody>
      </p:sp>
    </p:spTree>
    <p:extLst>
      <p:ext uri="{BB962C8B-B14F-4D97-AF65-F5344CB8AC3E}">
        <p14:creationId xmlns:p14="http://schemas.microsoft.com/office/powerpoint/2010/main" val="83981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Click to edit Master title style</a:t>
            </a:r>
            <a:endParaRPr lang="en-US" dirty="0"/>
          </a:p>
        </p:txBody>
      </p:sp>
    </p:spTree>
    <p:extLst>
      <p:ext uri="{BB962C8B-B14F-4D97-AF65-F5344CB8AC3E}">
        <p14:creationId xmlns:p14="http://schemas.microsoft.com/office/powerpoint/2010/main" val="400450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91348" y="293453"/>
            <a:ext cx="8229600" cy="1142624"/>
          </a:xfrm>
        </p:spPr>
        <p:txBody>
          <a:bodyPr/>
          <a:lstStyle/>
          <a:p>
            <a:r>
              <a:rPr lang="en-CA" smtClean="0"/>
              <a:t>Click to edit Master title style</a:t>
            </a:r>
            <a:endParaRPr lang="en-US"/>
          </a:p>
        </p:txBody>
      </p:sp>
      <p:sp>
        <p:nvSpPr>
          <p:cNvPr id="3" name="Content Placeholder 6"/>
          <p:cNvSpPr>
            <a:spLocks noGrp="1"/>
          </p:cNvSpPr>
          <p:nvPr>
            <p:ph sz="quarter" idx="10" hasCustomPrompt="1"/>
          </p:nvPr>
        </p:nvSpPr>
        <p:spPr>
          <a:xfrm>
            <a:off x="411650" y="2090615"/>
            <a:ext cx="8228835" cy="3673228"/>
          </a:xfr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smtClean="0"/>
              <a:t>Regular text paragraph. </a:t>
            </a:r>
          </a:p>
        </p:txBody>
      </p:sp>
      <p:sp>
        <p:nvSpPr>
          <p:cNvPr id="6" name="Text Placeholder 5"/>
          <p:cNvSpPr>
            <a:spLocks noGrp="1"/>
          </p:cNvSpPr>
          <p:nvPr>
            <p:ph type="body" sz="quarter" idx="11" hasCustomPrompt="1"/>
          </p:nvPr>
        </p:nvSpPr>
        <p:spPr>
          <a:xfrm>
            <a:off x="392113" y="1436688"/>
            <a:ext cx="5762625" cy="654050"/>
          </a:xfrm>
        </p:spPr>
        <p:txBody>
          <a:bodyPr>
            <a:normAutofit/>
          </a:bodyPr>
          <a:lstStyle>
            <a:lvl1pPr marL="0" indent="0">
              <a:buNone/>
              <a:defRPr sz="2400" b="1" i="0">
                <a:solidFill>
                  <a:srgbClr val="001B71"/>
                </a:solidFill>
              </a:defRPr>
            </a:lvl1pPr>
          </a:lstStyle>
          <a:p>
            <a:pPr lvl="0"/>
            <a:r>
              <a:rPr lang="en-US" dirty="0" smtClean="0"/>
              <a:t>Subtitle</a:t>
            </a:r>
            <a:endParaRPr lang="en-US" dirty="0"/>
          </a:p>
        </p:txBody>
      </p:sp>
    </p:spTree>
    <p:extLst>
      <p:ext uri="{BB962C8B-B14F-4D97-AF65-F5344CB8AC3E}">
        <p14:creationId xmlns:p14="http://schemas.microsoft.com/office/powerpoint/2010/main" val="27247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Content Placeholder 3"/>
          <p:cNvSpPr>
            <a:spLocks noGrp="1"/>
          </p:cNvSpPr>
          <p:nvPr>
            <p:ph sz="quarter" idx="10"/>
          </p:nvPr>
        </p:nvSpPr>
        <p:spPr>
          <a:xfrm>
            <a:off x="3468076" y="1783069"/>
            <a:ext cx="5152871" cy="4000315"/>
          </a:xfrm>
        </p:spPr>
        <p:txBody>
          <a:bodyPr/>
          <a:lstStyle>
            <a:lvl1pPr>
              <a:defRPr>
                <a:solidFill>
                  <a:srgbClr val="001B71"/>
                </a:solidFill>
              </a:defRPr>
            </a:lvl1pPr>
            <a:lvl2pPr>
              <a:defRPr>
                <a:solidFill>
                  <a:srgbClr val="001B71"/>
                </a:solidFill>
              </a:defRPr>
            </a:lvl2pPr>
            <a:lvl3pPr>
              <a:defRPr>
                <a:solidFill>
                  <a:srgbClr val="001B71"/>
                </a:solidFill>
              </a:defRPr>
            </a:lvl3pPr>
            <a:lvl4pPr>
              <a:defRPr>
                <a:solidFill>
                  <a:srgbClr val="001B71"/>
                </a:solidFill>
              </a:defRPr>
            </a:lvl4pPr>
            <a:lvl5pPr>
              <a:defRPr>
                <a:solidFill>
                  <a:srgbClr val="001B71"/>
                </a:solidFil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5"/>
          <p:cNvSpPr>
            <a:spLocks noGrp="1"/>
          </p:cNvSpPr>
          <p:nvPr>
            <p:ph type="pic" sz="quarter" idx="11"/>
          </p:nvPr>
        </p:nvSpPr>
        <p:spPr>
          <a:xfrm>
            <a:off x="392113" y="1782763"/>
            <a:ext cx="2811462" cy="4000500"/>
          </a:xfrm>
        </p:spPr>
        <p:txBody>
          <a:bodyPr/>
          <a:lstStyle/>
          <a:p>
            <a:endParaRPr lang="en-US" dirty="0"/>
          </a:p>
        </p:txBody>
      </p:sp>
    </p:spTree>
    <p:extLst>
      <p:ext uri="{BB962C8B-B14F-4D97-AF65-F5344CB8AC3E}">
        <p14:creationId xmlns:p14="http://schemas.microsoft.com/office/powerpoint/2010/main" val="285574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391348" y="293452"/>
            <a:ext cx="8229600" cy="1240317"/>
          </a:xfrm>
        </p:spPr>
        <p:txBody>
          <a:bodyPr/>
          <a:lstStyle/>
          <a:p>
            <a:r>
              <a:rPr lang="en-CA" dirty="0" smtClean="0"/>
              <a:t>Click to edit Master title style</a:t>
            </a:r>
            <a:endParaRPr lang="en-US" dirty="0"/>
          </a:p>
        </p:txBody>
      </p:sp>
      <p:sp>
        <p:nvSpPr>
          <p:cNvPr id="6" name="Text Placeholder 5"/>
          <p:cNvSpPr>
            <a:spLocks noGrp="1"/>
          </p:cNvSpPr>
          <p:nvPr>
            <p:ph type="body" sz="quarter" idx="11" hasCustomPrompt="1"/>
          </p:nvPr>
        </p:nvSpPr>
        <p:spPr>
          <a:xfrm>
            <a:off x="391348" y="1447068"/>
            <a:ext cx="5762625" cy="654050"/>
          </a:xfrm>
        </p:spPr>
        <p:txBody>
          <a:bodyPr>
            <a:normAutofit/>
          </a:bodyPr>
          <a:lstStyle>
            <a:lvl1pPr marL="0" indent="0">
              <a:buNone/>
              <a:defRPr sz="2400" b="1" i="0">
                <a:solidFill>
                  <a:srgbClr val="001B71"/>
                </a:solidFill>
              </a:defRPr>
            </a:lvl1pPr>
          </a:lstStyle>
          <a:p>
            <a:pPr lvl="0"/>
            <a:r>
              <a:rPr lang="en-US" dirty="0" smtClean="0"/>
              <a:t>Subtitle</a:t>
            </a:r>
            <a:endParaRPr lang="en-US" dirty="0"/>
          </a:p>
        </p:txBody>
      </p:sp>
      <p:sp>
        <p:nvSpPr>
          <p:cNvPr id="7" name="Text Placeholder 2"/>
          <p:cNvSpPr>
            <a:spLocks noGrp="1"/>
          </p:cNvSpPr>
          <p:nvPr>
            <p:ph idx="1" hasCustomPrompt="1"/>
          </p:nvPr>
        </p:nvSpPr>
        <p:spPr>
          <a:xfrm>
            <a:off x="391348" y="2090616"/>
            <a:ext cx="7448424" cy="3741616"/>
          </a:xfrm>
          <a:prstGeom prst="rect">
            <a:avLst/>
          </a:prstGeom>
        </p:spPr>
        <p:txBody>
          <a:bodyPr vert="horz" lIns="91440" tIns="45720" rIns="91440" bIns="45720" rtlCol="0">
            <a:normAutofit/>
          </a:bodyPr>
          <a:lstStyle>
            <a:lvl1pPr>
              <a:defRPr>
                <a:solidFill>
                  <a:srgbClr val="001B71"/>
                </a:solidFill>
              </a:defRPr>
            </a:lvl1pPr>
          </a:lstStyle>
          <a:p>
            <a:pPr lvl="0"/>
            <a:r>
              <a:rPr lang="en-CA" dirty="0" smtClean="0"/>
              <a:t>Bullet points</a:t>
            </a:r>
          </a:p>
          <a:p>
            <a:pPr lvl="0"/>
            <a:r>
              <a:rPr lang="en-CA" dirty="0" smtClean="0"/>
              <a:t>Point</a:t>
            </a:r>
          </a:p>
          <a:p>
            <a:pPr lvl="0"/>
            <a:r>
              <a:rPr lang="en-CA" dirty="0" smtClean="0"/>
              <a:t>Point</a:t>
            </a:r>
          </a:p>
          <a:p>
            <a:pPr lvl="0"/>
            <a:r>
              <a:rPr lang="en-CA" dirty="0" smtClean="0"/>
              <a:t>Point</a:t>
            </a:r>
          </a:p>
          <a:p>
            <a:pPr lvl="0"/>
            <a:r>
              <a:rPr lang="en-CA" dirty="0" smtClean="0"/>
              <a:t>Etc.</a:t>
            </a:r>
          </a:p>
        </p:txBody>
      </p:sp>
    </p:spTree>
    <p:extLst>
      <p:ext uri="{BB962C8B-B14F-4D97-AF65-F5344CB8AC3E}">
        <p14:creationId xmlns:p14="http://schemas.microsoft.com/office/powerpoint/2010/main" val="157959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CA" dirty="0" smtClean="0"/>
              <a:t>Click to edit Master title style</a:t>
            </a:r>
            <a:endParaRPr lang="en-US" dirty="0"/>
          </a:p>
        </p:txBody>
      </p:sp>
      <p:sp>
        <p:nvSpPr>
          <p:cNvPr id="6" name="Content Placeholder 6"/>
          <p:cNvSpPr>
            <a:spLocks noGrp="1"/>
          </p:cNvSpPr>
          <p:nvPr>
            <p:ph sz="quarter" idx="10" hasCustomPrompt="1"/>
          </p:nvPr>
        </p:nvSpPr>
        <p:spPr>
          <a:xfrm>
            <a:off x="411650" y="1772934"/>
            <a:ext cx="8228835" cy="3673228"/>
          </a:xfrm>
        </p:spPr>
        <p:txBody>
          <a:bodyPr>
            <a:normAutofit/>
          </a:bodyPr>
          <a:lstStyle>
            <a:lvl1pPr marL="0" indent="0">
              <a:buNone/>
              <a:defRPr sz="2600" baseline="0">
                <a:solidFill>
                  <a:schemeClr val="tx2"/>
                </a:solidFill>
              </a:defRPr>
            </a:lvl1pPr>
            <a:lvl2pPr>
              <a:defRPr sz="1800"/>
            </a:lvl2pPr>
            <a:lvl3pPr>
              <a:defRPr sz="1800"/>
            </a:lvl3pPr>
            <a:lvl4pPr>
              <a:defRPr sz="1800"/>
            </a:lvl4pPr>
            <a:lvl5pPr>
              <a:defRPr sz="1800"/>
            </a:lvl5pPr>
          </a:lstStyle>
          <a:p>
            <a:pPr lvl="0"/>
            <a:r>
              <a:rPr lang="en-CA" dirty="0" smtClean="0"/>
              <a:t>Regular text paragraph. </a:t>
            </a:r>
          </a:p>
        </p:txBody>
      </p:sp>
    </p:spTree>
    <p:extLst>
      <p:ext uri="{BB962C8B-B14F-4D97-AF65-F5344CB8AC3E}">
        <p14:creationId xmlns:p14="http://schemas.microsoft.com/office/powerpoint/2010/main" val="1398048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theme" Target="../theme/theme4.xml"/><Relationship Id="rId11" Type="http://schemas.openxmlformats.org/officeDocument/2006/relationships/image" Target="../media/image2.emf"/><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2198077"/>
            <a:ext cx="9144000" cy="2842846"/>
          </a:xfrm>
          <a:prstGeom prst="rect">
            <a:avLst/>
          </a:prstGeom>
          <a:solidFill>
            <a:srgbClr val="ADB430">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99933"/>
              </a:solidFill>
            </a:endParaRPr>
          </a:p>
        </p:txBody>
      </p:sp>
      <p:pic>
        <p:nvPicPr>
          <p:cNvPr id="4" name="Picture 3"/>
          <p:cNvPicPr>
            <a:picLocks noChangeAspect="1"/>
          </p:cNvPicPr>
          <p:nvPr userDrawn="1"/>
        </p:nvPicPr>
        <p:blipFill>
          <a:blip r:embed="rId5"/>
          <a:stretch>
            <a:fillRect/>
          </a:stretch>
        </p:blipFill>
        <p:spPr>
          <a:xfrm>
            <a:off x="3608681" y="496885"/>
            <a:ext cx="1884603" cy="1101198"/>
          </a:xfrm>
          <a:prstGeom prst="rect">
            <a:avLst/>
          </a:prstGeom>
        </p:spPr>
      </p:pic>
    </p:spTree>
    <p:extLst>
      <p:ext uri="{BB962C8B-B14F-4D97-AF65-F5344CB8AC3E}">
        <p14:creationId xmlns:p14="http://schemas.microsoft.com/office/powerpoint/2010/main" val="3775552923"/>
      </p:ext>
    </p:extLst>
  </p:cSld>
  <p:clrMap bg1="lt1" tx1="dk1" bg2="lt2" tx2="dk2" accent1="accent1" accent2="accent2" accent3="accent3" accent4="accent4" accent5="accent5" accent6="accent6" hlink="hlink" folHlink="folHlink"/>
  <p:sldLayoutIdLst>
    <p:sldLayoutId id="2147483686" r:id="rId1"/>
    <p:sldLayoutId id="214748369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2198077"/>
            <a:ext cx="9144000" cy="2842846"/>
          </a:xfrm>
          <a:prstGeom prst="rect">
            <a:avLst/>
          </a:prstGeom>
          <a:solidFill>
            <a:schemeClr val="tx1">
              <a:alpha val="2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99933"/>
              </a:solidFill>
            </a:endParaRPr>
          </a:p>
        </p:txBody>
      </p:sp>
    </p:spTree>
    <p:extLst>
      <p:ext uri="{BB962C8B-B14F-4D97-AF65-F5344CB8AC3E}">
        <p14:creationId xmlns:p14="http://schemas.microsoft.com/office/powerpoint/2010/main" val="406115447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Placeholder 1"/>
          <p:cNvSpPr txBox="1">
            <a:spLocks/>
          </p:cNvSpPr>
          <p:nvPr userDrawn="1"/>
        </p:nvSpPr>
        <p:spPr>
          <a:xfrm>
            <a:off x="457200" y="3889424"/>
            <a:ext cx="8229600" cy="975825"/>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6000" b="1" i="0" kern="1200" baseline="0">
                <a:solidFill>
                  <a:srgbClr val="1A2256"/>
                </a:solidFill>
                <a:latin typeface="+mj-lt"/>
                <a:ea typeface="+mj-ea"/>
                <a:cs typeface="+mj-cs"/>
              </a:defRPr>
            </a:lvl1pPr>
          </a:lstStyle>
          <a:p>
            <a:r>
              <a:rPr lang="en-CA" dirty="0" smtClean="0">
                <a:solidFill>
                  <a:schemeClr val="tx2"/>
                </a:solidFill>
              </a:rPr>
              <a:t>THANK YOU!</a:t>
            </a:r>
            <a:br>
              <a:rPr lang="en-CA" dirty="0" smtClean="0">
                <a:solidFill>
                  <a:schemeClr val="tx2"/>
                </a:solidFill>
              </a:rPr>
            </a:br>
            <a:endParaRPr lang="en-US" dirty="0">
              <a:solidFill>
                <a:schemeClr val="tx2"/>
              </a:solidFill>
            </a:endParaRPr>
          </a:p>
        </p:txBody>
      </p:sp>
      <p:sp>
        <p:nvSpPr>
          <p:cNvPr id="8" name="Title Placeholder 1"/>
          <p:cNvSpPr txBox="1">
            <a:spLocks/>
          </p:cNvSpPr>
          <p:nvPr userDrawn="1"/>
        </p:nvSpPr>
        <p:spPr>
          <a:xfrm>
            <a:off x="478366" y="4835580"/>
            <a:ext cx="8229600" cy="975825"/>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5000" b="1" i="0" kern="1200" baseline="0">
                <a:solidFill>
                  <a:srgbClr val="1A2256"/>
                </a:solidFill>
                <a:latin typeface="+mj-lt"/>
                <a:ea typeface="+mj-ea"/>
                <a:cs typeface="+mj-cs"/>
              </a:defRPr>
            </a:lvl1pPr>
          </a:lstStyle>
          <a:p>
            <a:r>
              <a:rPr lang="en-CA" sz="5400" b="0" i="0" dirty="0" smtClean="0">
                <a:solidFill>
                  <a:schemeClr val="tx1"/>
                </a:solidFill>
              </a:rPr>
              <a:t>www.ifoam.bio</a:t>
            </a:r>
            <a:endParaRPr lang="en-US" sz="5400" b="0" i="0" dirty="0">
              <a:solidFill>
                <a:schemeClr val="tx1"/>
              </a:solidFill>
            </a:endParaRPr>
          </a:p>
        </p:txBody>
      </p:sp>
    </p:spTree>
    <p:extLst>
      <p:ext uri="{BB962C8B-B14F-4D97-AF65-F5344CB8AC3E}">
        <p14:creationId xmlns:p14="http://schemas.microsoft.com/office/powerpoint/2010/main" val="858431519"/>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Slide Number Placeholder 9"/>
          <p:cNvSpPr txBox="1">
            <a:spLocks/>
          </p:cNvSpPr>
          <p:nvPr userDrawn="1"/>
        </p:nvSpPr>
        <p:spPr>
          <a:xfrm>
            <a:off x="8524993" y="6384571"/>
            <a:ext cx="30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entury Gothic"/>
                <a:cs typeface="Century Gothic"/>
              </a:rPr>
              <a:pPr>
                <a:defRPr/>
              </a:pPr>
              <a:t>‹#›</a:t>
            </a:fld>
            <a:endParaRPr lang="de-DE" sz="1000" b="1" dirty="0">
              <a:latin typeface="Century Gothic"/>
              <a:cs typeface="Century Gothic"/>
            </a:endParaRPr>
          </a:p>
        </p:txBody>
      </p:sp>
      <p:sp>
        <p:nvSpPr>
          <p:cNvPr id="2" name="Title Placeholder 1"/>
          <p:cNvSpPr>
            <a:spLocks noGrp="1"/>
          </p:cNvSpPr>
          <p:nvPr>
            <p:ph type="title"/>
          </p:nvPr>
        </p:nvSpPr>
        <p:spPr>
          <a:xfrm>
            <a:off x="0" y="6654"/>
            <a:ext cx="9025467" cy="1362251"/>
          </a:xfrm>
          <a:prstGeom prst="rect">
            <a:avLst/>
          </a:prstGeom>
        </p:spPr>
        <p:txBody>
          <a:bodyPr vert="horz" lIns="91440" tIns="45720" rIns="91440" bIns="45720" rtlCol="0" anchor="t" anchorCtr="0">
            <a:normAutofit/>
          </a:bodyPr>
          <a:lstStyle/>
          <a:p>
            <a:r>
              <a:rPr lang="en-CA" dirty="0" smtClean="0"/>
              <a:t>Page title</a:t>
            </a:r>
            <a:endParaRPr lang="en-US" dirty="0"/>
          </a:p>
        </p:txBody>
      </p:sp>
      <p:sp>
        <p:nvSpPr>
          <p:cNvPr id="3" name="Text Placeholder 2"/>
          <p:cNvSpPr>
            <a:spLocks noGrp="1"/>
          </p:cNvSpPr>
          <p:nvPr>
            <p:ph type="body" idx="1"/>
          </p:nvPr>
        </p:nvSpPr>
        <p:spPr>
          <a:xfrm>
            <a:off x="391348" y="1808242"/>
            <a:ext cx="7448424" cy="417196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4" name="Picture 3"/>
          <p:cNvPicPr>
            <a:picLocks noChangeAspect="1"/>
          </p:cNvPicPr>
          <p:nvPr userDrawn="1"/>
        </p:nvPicPr>
        <p:blipFill>
          <a:blip r:embed="rId11"/>
          <a:stretch>
            <a:fillRect/>
          </a:stretch>
        </p:blipFill>
        <p:spPr>
          <a:xfrm>
            <a:off x="7170326" y="198751"/>
            <a:ext cx="1659467" cy="969648"/>
          </a:xfrm>
          <a:prstGeom prst="rect">
            <a:avLst/>
          </a:prstGeom>
        </p:spPr>
      </p:pic>
    </p:spTree>
    <p:extLst>
      <p:ext uri="{BB962C8B-B14F-4D97-AF65-F5344CB8AC3E}">
        <p14:creationId xmlns:p14="http://schemas.microsoft.com/office/powerpoint/2010/main" val="131768583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83" r:id="rId3"/>
    <p:sldLayoutId id="2147483657" r:id="rId4"/>
    <p:sldLayoutId id="2147483650" r:id="rId5"/>
    <p:sldLayoutId id="2147483652" r:id="rId6"/>
    <p:sldLayoutId id="2147483688" r:id="rId7"/>
    <p:sldLayoutId id="2147483693" r:id="rId8"/>
    <p:sldLayoutId id="2147483694" r:id="rId9"/>
  </p:sldLayoutIdLst>
  <p:txStyles>
    <p:titleStyle>
      <a:lvl1pPr algn="l" defTabSz="457200" rtl="0" eaLnBrk="1" latinLnBrk="0" hangingPunct="1">
        <a:spcBef>
          <a:spcPct val="0"/>
        </a:spcBef>
        <a:buNone/>
        <a:defRPr sz="3500" b="1" i="0"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hyperlink" Target="http://images.google.ch/imgres?imgurl=http://sites.google.com/site/dreiminuten/RudolfSteiner-zuges.jpg&amp;imgrefurl=http://sites.google.com/site/dreiminuten/&amp;usg=__NqdH7daGZqKHfaHvQsGoC59TKwI=&amp;h=1092&amp;w=1092&amp;sz=71&amp;hl=de&amp;start=13&amp;itbs=1&amp;tbnid=GPcoq1-lOZhXYM:&amp;tbnh=150&amp;tbnw=150&amp;prev=/images?q=Rudolf+Steiner&amp;hl=de&amp;sa=N&amp;gbv=2&amp;ndsp=18&amp;tbs=isch:1" TargetMode="External"/><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bwMode="auto">
          <a:xfrm>
            <a:off x="457200" y="3771900"/>
            <a:ext cx="82296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dirty="0">
                <a:solidFill>
                  <a:schemeClr val="tx2"/>
                </a:solidFill>
                <a:latin typeface="Century Gothic" charset="0"/>
              </a:rPr>
              <a:t>IFOAM – Organics International</a:t>
            </a:r>
            <a:r>
              <a:rPr lang="en-US" dirty="0">
                <a:latin typeface="Century Gothic" charset="0"/>
              </a:rPr>
              <a:t/>
            </a:r>
            <a:br>
              <a:rPr lang="en-US" dirty="0">
                <a:latin typeface="Century Gothic" charset="0"/>
              </a:rPr>
            </a:br>
            <a:r>
              <a:rPr lang="en-US" sz="2000" dirty="0" smtClean="0">
                <a:latin typeface="Century Gothic" charset="0"/>
              </a:rPr>
              <a:t>The </a:t>
            </a:r>
            <a:r>
              <a:rPr lang="en-US" sz="2000" dirty="0">
                <a:latin typeface="Century Gothic" charset="0"/>
              </a:rPr>
              <a:t>global umbrella body for </a:t>
            </a:r>
            <a:r>
              <a:rPr lang="en-US" sz="2000" dirty="0" smtClean="0">
                <a:latin typeface="Century Gothic" charset="0"/>
              </a:rPr>
              <a:t>the whole </a:t>
            </a:r>
            <a:r>
              <a:rPr lang="en-US" sz="2000" dirty="0">
                <a:latin typeface="Century Gothic" charset="0"/>
              </a:rPr>
              <a:t>organic sector.</a:t>
            </a:r>
            <a:br>
              <a:rPr lang="en-US" sz="2000" dirty="0">
                <a:latin typeface="Century Gothic" charset="0"/>
              </a:rPr>
            </a:br>
            <a:r>
              <a:rPr lang="en-US" sz="2000" dirty="0">
                <a:latin typeface="Century Gothic" charset="0"/>
              </a:rPr>
              <a:t/>
            </a:r>
            <a:br>
              <a:rPr lang="en-US" sz="2000" dirty="0">
                <a:latin typeface="Century Gothic" charset="0"/>
              </a:rPr>
            </a:br>
            <a:r>
              <a:rPr lang="en-US" sz="2800" dirty="0">
                <a:solidFill>
                  <a:srgbClr val="002172"/>
                </a:solidFill>
                <a:latin typeface="Century Gothic" charset="0"/>
              </a:rPr>
              <a:t>People</a:t>
            </a:r>
            <a:br>
              <a:rPr lang="en-US" sz="2800" dirty="0">
                <a:solidFill>
                  <a:srgbClr val="002172"/>
                </a:solidFill>
                <a:latin typeface="Century Gothic" charset="0"/>
              </a:rPr>
            </a:br>
            <a:r>
              <a:rPr lang="en-US" sz="2000" dirty="0">
                <a:latin typeface="Century Gothic" charset="0"/>
              </a:rPr>
              <a:t>800 member organizations in </a:t>
            </a:r>
            <a:r>
              <a:rPr lang="en-US" sz="2000" dirty="0" smtClean="0">
                <a:latin typeface="Century Gothic" charset="0"/>
              </a:rPr>
              <a:t>125 </a:t>
            </a:r>
            <a:r>
              <a:rPr lang="en-US" sz="2000" dirty="0">
                <a:latin typeface="Century Gothic" charset="0"/>
              </a:rPr>
              <a:t>countries worldwide.</a:t>
            </a:r>
            <a:br>
              <a:rPr lang="en-US" sz="2000" dirty="0">
                <a:latin typeface="Century Gothic" charset="0"/>
              </a:rPr>
            </a:br>
            <a:r>
              <a:rPr lang="en-US" sz="2000" dirty="0">
                <a:latin typeface="Century Gothic" charset="0"/>
              </a:rPr>
              <a:t>.</a:t>
            </a:r>
          </a:p>
        </p:txBody>
      </p:sp>
      <p:sp>
        <p:nvSpPr>
          <p:cNvPr id="11266" name="TextBox 2"/>
          <p:cNvSpPr txBox="1">
            <a:spLocks noChangeArrowheads="1"/>
          </p:cNvSpPr>
          <p:nvPr/>
        </p:nvSpPr>
        <p:spPr bwMode="auto">
          <a:xfrm>
            <a:off x="292100" y="5948363"/>
            <a:ext cx="850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a:r>
              <a:rPr lang="en-AU" sz="1800" b="1" dirty="0">
                <a:solidFill>
                  <a:schemeClr val="bg1"/>
                </a:solidFill>
                <a:latin typeface="Arial"/>
                <a:cs typeface="Arial"/>
              </a:rPr>
              <a:t>Organic Agriculture Research Symposium </a:t>
            </a:r>
            <a:endParaRPr lang="en-AU" sz="1800" dirty="0">
              <a:solidFill>
                <a:schemeClr val="bg1"/>
              </a:solidFill>
              <a:latin typeface="Arial"/>
              <a:cs typeface="Arial"/>
            </a:endParaRPr>
          </a:p>
          <a:p>
            <a:pPr algn="ctr"/>
            <a:r>
              <a:rPr lang="en-AU" sz="1800" b="1" dirty="0" err="1">
                <a:solidFill>
                  <a:schemeClr val="bg1"/>
                </a:solidFill>
                <a:latin typeface="Arial"/>
                <a:cs typeface="Arial"/>
              </a:rPr>
              <a:t>Asilomar</a:t>
            </a:r>
            <a:r>
              <a:rPr lang="en-AU" sz="1800" b="1" dirty="0">
                <a:solidFill>
                  <a:schemeClr val="bg1"/>
                </a:solidFill>
                <a:latin typeface="Arial"/>
                <a:cs typeface="Arial"/>
              </a:rPr>
              <a:t>, California, January 20, 2016</a:t>
            </a:r>
            <a:endParaRPr lang="en-AU" sz="1800" dirty="0">
              <a:solidFill>
                <a:schemeClr val="bg1"/>
              </a:solidFill>
              <a:latin typeface="Arial"/>
              <a:cs typeface="Arial"/>
            </a:endParaRPr>
          </a:p>
          <a:p>
            <a:pPr algn="ctr"/>
            <a:r>
              <a:rPr lang="en-US" sz="1800" dirty="0" smtClean="0">
                <a:solidFill>
                  <a:srgbClr val="000000"/>
                </a:solidFill>
                <a:latin typeface="Arial Black"/>
                <a:cs typeface="Arial Black"/>
              </a:rPr>
              <a:t>Andre </a:t>
            </a:r>
            <a:r>
              <a:rPr lang="en-US" sz="1800" dirty="0">
                <a:solidFill>
                  <a:srgbClr val="000000"/>
                </a:solidFill>
                <a:latin typeface="Arial Black"/>
                <a:cs typeface="Arial Black"/>
              </a:rPr>
              <a:t>Leu, President</a:t>
            </a:r>
          </a:p>
        </p:txBody>
      </p:sp>
      <p:sp>
        <p:nvSpPr>
          <p:cNvPr id="11267" name="TextBox 3"/>
          <p:cNvSpPr txBox="1">
            <a:spLocks noChangeArrowheads="1"/>
          </p:cNvSpPr>
          <p:nvPr/>
        </p:nvSpPr>
        <p:spPr bwMode="auto">
          <a:xfrm>
            <a:off x="685800" y="2362200"/>
            <a:ext cx="811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eaLnBrk="1" hangingPunct="1"/>
            <a:r>
              <a:rPr lang="en-US" sz="3200" b="1" dirty="0">
                <a:solidFill>
                  <a:schemeClr val="bg1"/>
                </a:solidFill>
              </a:rPr>
              <a:t>Organic 3.0 </a:t>
            </a:r>
            <a:r>
              <a:rPr lang="en-US" sz="3200" b="1" dirty="0" smtClean="0">
                <a:solidFill>
                  <a:schemeClr val="bg1"/>
                </a:solidFill>
              </a:rPr>
              <a:t>and TIPI</a:t>
            </a:r>
            <a:endParaRPr lang="en-US" sz="3200" b="1" dirty="0">
              <a:solidFill>
                <a:schemeClr val="bg1"/>
              </a:solidFill>
            </a:endParaRPr>
          </a:p>
          <a:p>
            <a:pPr algn="ctr" eaLnBrk="1" hangingPunct="1"/>
            <a:r>
              <a:rPr lang="en-US" sz="3200" b="1" dirty="0">
                <a:solidFill>
                  <a:schemeClr val="bg1"/>
                </a:solidFill>
              </a:rPr>
              <a:t>The next phase for organic agriculture</a:t>
            </a:r>
          </a:p>
        </p:txBody>
      </p:sp>
    </p:spTree>
    <p:extLst>
      <p:ext uri="{BB962C8B-B14F-4D97-AF65-F5344CB8AC3E}">
        <p14:creationId xmlns:p14="http://schemas.microsoft.com/office/powerpoint/2010/main" val="108072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6267" y="1625597"/>
            <a:ext cx="8839200" cy="3285069"/>
          </a:xfrm>
          <a:noFill/>
        </p:spPr>
        <p:txBody>
          <a:bodyPr anchor="ctr">
            <a:noAutofit/>
          </a:bodyPr>
          <a:lstStyle/>
          <a:p>
            <a:r>
              <a:rPr lang="en-US" sz="2800" dirty="0"/>
              <a:t>TIPI’s mission </a:t>
            </a:r>
            <a:r>
              <a:rPr lang="en-US" sz="2800" dirty="0" smtClean="0"/>
              <a:t>is:</a:t>
            </a:r>
            <a:br>
              <a:rPr lang="en-US" sz="2800" dirty="0" smtClean="0"/>
            </a:br>
            <a:r>
              <a:rPr lang="en-US" sz="2800" dirty="0"/>
              <a:t/>
            </a:r>
            <a:br>
              <a:rPr lang="en-US" sz="2800" dirty="0"/>
            </a:br>
            <a:r>
              <a:rPr lang="en-US" sz="2800" dirty="0"/>
              <a:t>to engage and involve all stakeholders that benefit from organic agriculture research;</a:t>
            </a:r>
            <a:br>
              <a:rPr lang="en-US" sz="2800" dirty="0"/>
            </a:br>
            <a:r>
              <a:rPr lang="en-US" sz="2800" dirty="0" smtClean="0"/>
              <a:t/>
            </a:r>
            <a:br>
              <a:rPr lang="en-US" sz="2800" dirty="0" smtClean="0"/>
            </a:br>
            <a:r>
              <a:rPr lang="en-US" sz="2800" dirty="0" smtClean="0"/>
              <a:t>to </a:t>
            </a:r>
            <a:r>
              <a:rPr lang="en-US" sz="2800" dirty="0"/>
              <a:t>set a research agenda setting by a grassroots network approach;</a:t>
            </a:r>
            <a:br>
              <a:rPr lang="en-US" sz="2800" dirty="0"/>
            </a:br>
            <a:r>
              <a:rPr lang="en-US" sz="2800" dirty="0" smtClean="0"/>
              <a:t/>
            </a:r>
            <a:br>
              <a:rPr lang="en-US" sz="2800" dirty="0" smtClean="0"/>
            </a:br>
            <a:r>
              <a:rPr lang="en-US" sz="2800" dirty="0" smtClean="0"/>
              <a:t>to </a:t>
            </a:r>
            <a:r>
              <a:rPr lang="en-US" sz="2800" dirty="0"/>
              <a:t>foster international collaboration in organic agriculture research;</a:t>
            </a:r>
            <a:br>
              <a:rPr lang="en-US" sz="2800" dirty="0"/>
            </a:br>
            <a:r>
              <a:rPr lang="en-US" sz="2800" dirty="0" smtClean="0"/>
              <a:t/>
            </a:r>
            <a:br>
              <a:rPr lang="en-US" sz="2800" dirty="0" smtClean="0"/>
            </a:br>
            <a:endParaRPr lang="en-AU" sz="2800" dirty="0">
              <a:solidFill>
                <a:srgbClr val="000000"/>
              </a:solidFill>
              <a:latin typeface="Arial"/>
              <a:cs typeface="Arial"/>
            </a:endParaRPr>
          </a:p>
        </p:txBody>
      </p:sp>
      <p:sp>
        <p:nvSpPr>
          <p:cNvPr id="2" name="TextBox 1"/>
          <p:cNvSpPr txBox="1"/>
          <p:nvPr/>
        </p:nvSpPr>
        <p:spPr>
          <a:xfrm>
            <a:off x="609600" y="372533"/>
            <a:ext cx="6417733" cy="584776"/>
          </a:xfrm>
          <a:prstGeom prst="rect">
            <a:avLst/>
          </a:prstGeom>
          <a:noFill/>
        </p:spPr>
        <p:txBody>
          <a:bodyPr wrap="square" rtlCol="0">
            <a:spAutoFit/>
          </a:bodyPr>
          <a:lstStyle/>
          <a:p>
            <a:pPr algn="ctr"/>
            <a:endParaRPr lang="en-US" sz="3200" b="1" dirty="0"/>
          </a:p>
        </p:txBody>
      </p:sp>
    </p:spTree>
    <p:extLst>
      <p:ext uri="{BB962C8B-B14F-4D97-AF65-F5344CB8AC3E}">
        <p14:creationId xmlns:p14="http://schemas.microsoft.com/office/powerpoint/2010/main" val="696853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6267" y="1625597"/>
            <a:ext cx="8839200" cy="3285069"/>
          </a:xfrm>
          <a:noFill/>
        </p:spPr>
        <p:txBody>
          <a:bodyPr anchor="ctr">
            <a:noAutofit/>
          </a:bodyPr>
          <a:lstStyle/>
          <a:p>
            <a:r>
              <a:rPr lang="en-US" sz="2800" dirty="0"/>
              <a:t>TIPI’s mission </a:t>
            </a:r>
            <a:r>
              <a:rPr lang="en-US" sz="2800" dirty="0" smtClean="0"/>
              <a:t>cont.</a:t>
            </a:r>
            <a:r>
              <a:rPr lang="en-US" sz="2800" dirty="0"/>
              <a:t/>
            </a:r>
            <a:br>
              <a:rPr lang="en-US" sz="2800" dirty="0"/>
            </a:br>
            <a:r>
              <a:rPr lang="en-US" sz="2800" dirty="0"/>
              <a:t/>
            </a:r>
            <a:br>
              <a:rPr lang="en-US" sz="2800" dirty="0"/>
            </a:br>
            <a:r>
              <a:rPr lang="en-US" sz="2800" dirty="0" smtClean="0"/>
              <a:t>to </a:t>
            </a:r>
            <a:r>
              <a:rPr lang="en-US" sz="2800" dirty="0"/>
              <a:t>facilitate exchange of scientific knowledge of organic food and farming systems; and</a:t>
            </a:r>
            <a:br>
              <a:rPr lang="en-US" sz="2800" dirty="0"/>
            </a:br>
            <a:r>
              <a:rPr lang="en-US" sz="2800" dirty="0" smtClean="0"/>
              <a:t/>
            </a:r>
            <a:br>
              <a:rPr lang="en-US" sz="2800" dirty="0" smtClean="0"/>
            </a:br>
            <a:r>
              <a:rPr lang="en-US" sz="2800" dirty="0" smtClean="0"/>
              <a:t>to </a:t>
            </a:r>
            <a:r>
              <a:rPr lang="en-US" sz="2800" dirty="0"/>
              <a:t>help practitioners disseminate, apply and implement innovations and scientific knowledge consistent with the principles of organic agriculture</a:t>
            </a:r>
            <a:r>
              <a:rPr lang="en-US" sz="2800" dirty="0" smtClean="0"/>
              <a:t>.</a:t>
            </a:r>
            <a:br>
              <a:rPr lang="en-US" sz="2800" dirty="0" smtClean="0"/>
            </a:br>
            <a:r>
              <a:rPr lang="en-US" sz="2800" dirty="0"/>
              <a:t/>
            </a:r>
            <a:br>
              <a:rPr lang="en-US" sz="2800" dirty="0"/>
            </a:br>
            <a:r>
              <a:rPr lang="en-US" sz="2800" dirty="0"/>
              <a:t>http://</a:t>
            </a:r>
            <a:r>
              <a:rPr lang="en-US" sz="2800" dirty="0" err="1"/>
              <a:t>www.organic-research.net</a:t>
            </a:r>
            <a:r>
              <a:rPr lang="en-US" sz="2800" dirty="0"/>
              <a:t>/tipi</a:t>
            </a:r>
            <a:endParaRPr lang="en-AU" sz="2800" dirty="0">
              <a:solidFill>
                <a:srgbClr val="000000"/>
              </a:solidFill>
              <a:latin typeface="Arial"/>
              <a:cs typeface="Arial"/>
            </a:endParaRPr>
          </a:p>
        </p:txBody>
      </p:sp>
    </p:spTree>
    <p:extLst>
      <p:ext uri="{BB962C8B-B14F-4D97-AF65-F5344CB8AC3E}">
        <p14:creationId xmlns:p14="http://schemas.microsoft.com/office/powerpoint/2010/main" val="999216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6267" y="2455330"/>
            <a:ext cx="8839200" cy="3285069"/>
          </a:xfrm>
          <a:noFill/>
        </p:spPr>
        <p:txBody>
          <a:bodyPr anchor="ctr">
            <a:noAutofit/>
          </a:bodyPr>
          <a:lstStyle/>
          <a:p>
            <a:r>
              <a:rPr lang="en-US" sz="2800" dirty="0">
                <a:solidFill>
                  <a:schemeClr val="tx1"/>
                </a:solidFill>
                <a:latin typeface="Arial"/>
                <a:cs typeface="Arial"/>
              </a:rPr>
              <a:t>“Regenerative organic agriculture improves the resources it uses, rather than destroying or depleting them</a:t>
            </a:r>
            <a:r>
              <a:rPr lang="en-US" sz="2800" dirty="0" smtClean="0">
                <a:solidFill>
                  <a:schemeClr val="tx1"/>
                </a:solidFill>
                <a:latin typeface="Arial"/>
                <a:cs typeface="Arial"/>
              </a:rPr>
              <a:t>.</a:t>
            </a:r>
            <a:br>
              <a:rPr lang="en-US" sz="2800" dirty="0" smtClean="0">
                <a:solidFill>
                  <a:schemeClr val="tx1"/>
                </a:solidFill>
                <a:latin typeface="Arial"/>
                <a:cs typeface="Arial"/>
              </a:rPr>
            </a:br>
            <a:r>
              <a:rPr lang="en-US" sz="2800" dirty="0">
                <a:solidFill>
                  <a:schemeClr val="tx1"/>
                </a:solidFill>
                <a:latin typeface="Arial"/>
                <a:cs typeface="Arial"/>
              </a:rPr>
              <a:t/>
            </a:r>
            <a:br>
              <a:rPr lang="en-US" sz="2800" dirty="0">
                <a:solidFill>
                  <a:schemeClr val="tx1"/>
                </a:solidFill>
                <a:latin typeface="Arial"/>
                <a:cs typeface="Arial"/>
              </a:rPr>
            </a:br>
            <a:r>
              <a:rPr lang="en-US" sz="2800" dirty="0" smtClean="0">
                <a:solidFill>
                  <a:schemeClr val="tx1"/>
                </a:solidFill>
                <a:latin typeface="Arial"/>
                <a:cs typeface="Arial"/>
              </a:rPr>
              <a:t> </a:t>
            </a:r>
            <a:r>
              <a:rPr lang="en-US" sz="2800" dirty="0">
                <a:solidFill>
                  <a:schemeClr val="tx1"/>
                </a:solidFill>
                <a:latin typeface="Arial"/>
                <a:cs typeface="Arial"/>
              </a:rPr>
              <a:t>It is a holistic systems approach to agriculture that encourages continual on-farm innovation for environmental, social, economic and spiritual wellbeing.</a:t>
            </a:r>
            <a:r>
              <a:rPr lang="en-US" sz="2800" dirty="0" smtClean="0">
                <a:solidFill>
                  <a:schemeClr val="tx1"/>
                </a:solidFill>
                <a:latin typeface="Arial"/>
                <a:cs typeface="Arial"/>
              </a:rPr>
              <a:t>”</a:t>
            </a:r>
            <a:r>
              <a:rPr lang="en-AU" sz="2800" dirty="0">
                <a:latin typeface="Arial"/>
                <a:cs typeface="Arial"/>
              </a:rPr>
              <a:t> </a:t>
            </a:r>
            <a:r>
              <a:rPr lang="en-AU" sz="2800" dirty="0" smtClean="0">
                <a:solidFill>
                  <a:srgbClr val="000000"/>
                </a:solidFill>
                <a:latin typeface="Arial"/>
                <a:cs typeface="Arial"/>
              </a:rPr>
              <a:t>Robert Rodale</a:t>
            </a:r>
            <a:r>
              <a:rPr lang="en-US" sz="2800" dirty="0">
                <a:solidFill>
                  <a:srgbClr val="000000"/>
                </a:solidFill>
                <a:latin typeface="Arial"/>
                <a:cs typeface="Arial"/>
              </a:rPr>
              <a:t> </a:t>
            </a:r>
            <a:r>
              <a:rPr lang="en-AU" sz="2800" dirty="0">
                <a:solidFill>
                  <a:srgbClr val="000000"/>
                </a:solidFill>
                <a:latin typeface="Arial"/>
                <a:cs typeface="Arial"/>
              </a:rPr>
              <a:t/>
            </a:r>
            <a:br>
              <a:rPr lang="en-AU" sz="2800" dirty="0">
                <a:solidFill>
                  <a:srgbClr val="000000"/>
                </a:solidFill>
                <a:latin typeface="Arial"/>
                <a:cs typeface="Arial"/>
              </a:rPr>
            </a:br>
            <a:r>
              <a:rPr lang="en-AU" sz="2800" dirty="0" smtClean="0">
                <a:solidFill>
                  <a:srgbClr val="000000"/>
                </a:solidFill>
                <a:latin typeface="Arial"/>
                <a:cs typeface="Arial"/>
              </a:rPr>
              <a:t/>
            </a:r>
            <a:br>
              <a:rPr lang="en-AU" sz="2800" dirty="0" smtClean="0">
                <a:solidFill>
                  <a:srgbClr val="000000"/>
                </a:solidFill>
                <a:latin typeface="Arial"/>
                <a:cs typeface="Arial"/>
              </a:rPr>
            </a:br>
            <a:endParaRPr lang="en-AU" sz="2800" dirty="0">
              <a:solidFill>
                <a:srgbClr val="000000"/>
              </a:solidFill>
              <a:latin typeface="Arial"/>
              <a:cs typeface="Arial"/>
            </a:endParaRPr>
          </a:p>
        </p:txBody>
      </p:sp>
      <p:sp>
        <p:nvSpPr>
          <p:cNvPr id="2" name="TextBox 1"/>
          <p:cNvSpPr txBox="1"/>
          <p:nvPr/>
        </p:nvSpPr>
        <p:spPr>
          <a:xfrm>
            <a:off x="609600" y="372533"/>
            <a:ext cx="6417733" cy="1077218"/>
          </a:xfrm>
          <a:prstGeom prst="rect">
            <a:avLst/>
          </a:prstGeom>
          <a:noFill/>
        </p:spPr>
        <p:txBody>
          <a:bodyPr wrap="square" rtlCol="0">
            <a:spAutoFit/>
          </a:bodyPr>
          <a:lstStyle/>
          <a:p>
            <a:pPr algn="ctr"/>
            <a:r>
              <a:rPr lang="en-US" sz="3200" b="1" dirty="0" smtClean="0"/>
              <a:t>Regenerative, Resilient, Relationship</a:t>
            </a:r>
            <a:endParaRPr lang="en-US" sz="3200" b="1" dirty="0"/>
          </a:p>
        </p:txBody>
      </p:sp>
    </p:spTree>
    <p:extLst>
      <p:ext uri="{BB962C8B-B14F-4D97-AF65-F5344CB8AC3E}">
        <p14:creationId xmlns:p14="http://schemas.microsoft.com/office/powerpoint/2010/main" val="341151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6267" y="1320800"/>
            <a:ext cx="8839200" cy="3962399"/>
          </a:xfrm>
          <a:noFill/>
        </p:spPr>
        <p:txBody>
          <a:bodyPr anchor="ctr">
            <a:noAutofit/>
          </a:bodyPr>
          <a:lstStyle/>
          <a:p>
            <a:r>
              <a:rPr lang="en-AU" sz="3200" dirty="0">
                <a:solidFill>
                  <a:srgbClr val="000000"/>
                </a:solidFill>
                <a:latin typeface="Arial"/>
                <a:cs typeface="Arial"/>
              </a:rPr>
              <a:t>Regenerative Organic </a:t>
            </a:r>
            <a:r>
              <a:rPr lang="en-AU" sz="3200" dirty="0" smtClean="0">
                <a:solidFill>
                  <a:srgbClr val="000000"/>
                </a:solidFill>
                <a:latin typeface="Arial"/>
                <a:cs typeface="Arial"/>
              </a:rPr>
              <a:t>Systems</a:t>
            </a:r>
            <a:r>
              <a:rPr lang="en-AU" sz="3200" dirty="0">
                <a:solidFill>
                  <a:srgbClr val="000000"/>
                </a:solidFill>
                <a:latin typeface="Arial"/>
                <a:cs typeface="Arial"/>
              </a:rPr>
              <a:t/>
            </a:r>
            <a:br>
              <a:rPr lang="en-AU" sz="3200" dirty="0">
                <a:solidFill>
                  <a:srgbClr val="000000"/>
                </a:solidFill>
                <a:latin typeface="Arial"/>
                <a:cs typeface="Arial"/>
              </a:rPr>
            </a:br>
            <a:r>
              <a:rPr lang="en-AU" sz="3200" dirty="0" smtClean="0">
                <a:solidFill>
                  <a:srgbClr val="000000"/>
                </a:solidFill>
                <a:latin typeface="Arial"/>
                <a:cs typeface="Arial"/>
              </a:rPr>
              <a:t/>
            </a:r>
            <a:br>
              <a:rPr lang="en-AU" sz="3200" dirty="0" smtClean="0">
                <a:solidFill>
                  <a:srgbClr val="000000"/>
                </a:solidFill>
                <a:latin typeface="Arial"/>
                <a:cs typeface="Arial"/>
              </a:rPr>
            </a:br>
            <a:r>
              <a:rPr lang="en-US" sz="2800" dirty="0" smtClean="0">
                <a:solidFill>
                  <a:srgbClr val="000000"/>
                </a:solidFill>
                <a:latin typeface="Arial"/>
                <a:cs typeface="Arial"/>
              </a:rPr>
              <a:t>To </a:t>
            </a:r>
            <a:r>
              <a:rPr lang="en-US" sz="2800" dirty="0">
                <a:solidFill>
                  <a:srgbClr val="000000"/>
                </a:solidFill>
                <a:latin typeface="Arial"/>
                <a:cs typeface="Arial"/>
              </a:rPr>
              <a:t>define this: </a:t>
            </a:r>
            <a:r>
              <a:rPr lang="en-US" sz="2800" dirty="0" smtClean="0">
                <a:solidFill>
                  <a:srgbClr val="000000"/>
                </a:solidFill>
                <a:latin typeface="Arial"/>
                <a:cs typeface="Arial"/>
              </a:rPr>
              <a:t/>
            </a:r>
            <a:br>
              <a:rPr lang="en-US" sz="2800" dirty="0" smtClean="0">
                <a:solidFill>
                  <a:srgbClr val="000000"/>
                </a:solidFill>
                <a:latin typeface="Arial"/>
                <a:cs typeface="Arial"/>
              </a:rPr>
            </a:br>
            <a:r>
              <a:rPr lang="en-US" sz="2800" i="1" dirty="0"/>
              <a:t>The paradigm shift </a:t>
            </a:r>
            <a:r>
              <a:rPr lang="en-US" sz="2800" i="1" dirty="0" smtClean="0"/>
              <a:t>away </a:t>
            </a:r>
            <a:r>
              <a:rPr lang="en-US" sz="2800" i="1" dirty="0"/>
              <a:t>from a degenerative, industrial agriculture systems that are destroying our farmers and our communities income, health, biodiversity and climate</a:t>
            </a:r>
            <a:br>
              <a:rPr lang="en-US" sz="2800" i="1" dirty="0"/>
            </a:br>
            <a:r>
              <a:rPr lang="en-US" sz="2800" i="1" dirty="0"/>
              <a:t/>
            </a:r>
            <a:br>
              <a:rPr lang="en-US" sz="2800" i="1" dirty="0"/>
            </a:br>
            <a:r>
              <a:rPr lang="en-US" sz="2800" i="1" dirty="0"/>
              <a:t>to a regenerative agriculture based on the principles of health, ecology, fairness and care that rejuvenates the soil, water and biodiversity, our health, democracy, communities, prosperity, well being and reverses the processes contributing to catastrophic climate change</a:t>
            </a:r>
            <a:r>
              <a:rPr lang="en-US" sz="2800" i="1" dirty="0" smtClean="0"/>
              <a:t>.</a:t>
            </a:r>
            <a:endParaRPr lang="en-AU" sz="2800" b="0" i="1" dirty="0">
              <a:solidFill>
                <a:srgbClr val="000000"/>
              </a:solidFill>
            </a:endParaRPr>
          </a:p>
        </p:txBody>
      </p:sp>
    </p:spTree>
    <p:extLst>
      <p:ext uri="{BB962C8B-B14F-4D97-AF65-F5344CB8AC3E}">
        <p14:creationId xmlns:p14="http://schemas.microsoft.com/office/powerpoint/2010/main" val="174772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89748" y="20638"/>
            <a:ext cx="8229600" cy="1362251"/>
          </a:xfrm>
        </p:spPr>
        <p:txBody>
          <a:bodyPr/>
          <a:lstStyle/>
          <a:p>
            <a:pPr algn="ctr" eaLnBrk="1" hangingPunct="1"/>
            <a:r>
              <a:rPr lang="en-AU" sz="3200" dirty="0" smtClean="0">
                <a:latin typeface="Arial" charset="0"/>
                <a:cs typeface="Arial" charset="0"/>
              </a:rPr>
              <a:t>Climate Change</a:t>
            </a:r>
            <a:endParaRPr lang="en-AU" sz="3200" dirty="0">
              <a:latin typeface="Arial" charset="0"/>
              <a:cs typeface="Arial" charset="0"/>
            </a:endParaRPr>
          </a:p>
        </p:txBody>
      </p:sp>
      <p:sp>
        <p:nvSpPr>
          <p:cNvPr id="45059" name="Rectangle 3"/>
          <p:cNvSpPr>
            <a:spLocks noGrp="1" noChangeArrowheads="1"/>
          </p:cNvSpPr>
          <p:nvPr>
            <p:ph type="body" idx="1"/>
          </p:nvPr>
        </p:nvSpPr>
        <p:spPr>
          <a:xfrm>
            <a:off x="444500" y="1143000"/>
            <a:ext cx="8445500" cy="4005956"/>
          </a:xfrm>
        </p:spPr>
        <p:txBody>
          <a:bodyPr>
            <a:normAutofit fontScale="32500" lnSpcReduction="20000"/>
          </a:bodyPr>
          <a:lstStyle/>
          <a:p>
            <a:pPr marL="0" indent="0" algn="ctr" eaLnBrk="1" hangingPunct="1">
              <a:buFontTx/>
              <a:buNone/>
              <a:defRPr/>
            </a:pPr>
            <a:r>
              <a:rPr lang="en-AU" sz="8000" b="1" dirty="0" smtClean="0">
                <a:latin typeface="Arial" charset="0"/>
                <a:cs typeface="Arial" charset="0"/>
              </a:rPr>
              <a:t>Just adopting renewable energy and stopping emission will not stop climate change</a:t>
            </a:r>
          </a:p>
          <a:p>
            <a:pPr marL="0" indent="0">
              <a:buNone/>
              <a:defRPr/>
            </a:pPr>
            <a:r>
              <a:rPr lang="en-AU" sz="8000" dirty="0">
                <a:latin typeface="Arial" charset="0"/>
                <a:cs typeface="Arial" charset="0"/>
              </a:rPr>
              <a:t>If a boat is sinking we have to </a:t>
            </a:r>
            <a:r>
              <a:rPr lang="en-AU" sz="8000" dirty="0" smtClean="0">
                <a:latin typeface="Arial" charset="0"/>
                <a:cs typeface="Arial" charset="0"/>
              </a:rPr>
              <a:t>do more </a:t>
            </a:r>
            <a:r>
              <a:rPr lang="en-AU" sz="8000" dirty="0">
                <a:latin typeface="Arial" charset="0"/>
                <a:cs typeface="Arial" charset="0"/>
              </a:rPr>
              <a:t>than just plug the </a:t>
            </a:r>
            <a:r>
              <a:rPr lang="en-AU" sz="8000" dirty="0" smtClean="0">
                <a:latin typeface="Arial" charset="0"/>
                <a:cs typeface="Arial" charset="0"/>
              </a:rPr>
              <a:t>leak – we have to bail out the water.</a:t>
            </a:r>
            <a:endParaRPr lang="en-AU" sz="8000" dirty="0">
              <a:latin typeface="Arial" charset="0"/>
              <a:cs typeface="Arial" charset="0"/>
            </a:endParaRPr>
          </a:p>
          <a:p>
            <a:pPr marL="0" indent="0" algn="ctr" eaLnBrk="1" hangingPunct="1">
              <a:buFontTx/>
              <a:buNone/>
              <a:defRPr/>
            </a:pPr>
            <a:endParaRPr lang="en-AU" sz="8000" b="1" dirty="0" smtClean="0">
              <a:latin typeface="Arial" charset="0"/>
              <a:cs typeface="Arial" charset="0"/>
            </a:endParaRPr>
          </a:p>
          <a:p>
            <a:pPr>
              <a:defRPr/>
            </a:pPr>
            <a:r>
              <a:rPr lang="en-AU" sz="8000" dirty="0" smtClean="0">
                <a:latin typeface="Arial" charset="0"/>
                <a:cs typeface="Arial" charset="0"/>
              </a:rPr>
              <a:t>The world will reach 400 ppm CO</a:t>
            </a:r>
            <a:r>
              <a:rPr lang="en-AU" sz="8000" baseline="-25000" dirty="0" smtClean="0">
                <a:latin typeface="Arial" charset="0"/>
                <a:cs typeface="Arial" charset="0"/>
              </a:rPr>
              <a:t>2</a:t>
            </a:r>
            <a:r>
              <a:rPr lang="en-AU" sz="8000" dirty="0" smtClean="0">
                <a:latin typeface="Arial" charset="0"/>
                <a:cs typeface="Arial" charset="0"/>
              </a:rPr>
              <a:t> in 2016</a:t>
            </a:r>
          </a:p>
          <a:p>
            <a:pPr>
              <a:defRPr/>
            </a:pPr>
            <a:r>
              <a:rPr lang="en-AU" sz="8000" dirty="0" smtClean="0">
                <a:latin typeface="Arial" charset="0"/>
                <a:cs typeface="Arial" charset="0"/>
              </a:rPr>
              <a:t>This will mean 3.5 to 5 degrees warmer</a:t>
            </a:r>
          </a:p>
          <a:p>
            <a:pPr>
              <a:defRPr/>
            </a:pPr>
            <a:r>
              <a:rPr lang="en-AU" sz="8000" dirty="0" smtClean="0">
                <a:latin typeface="Arial" charset="0"/>
                <a:cs typeface="Arial" charset="0"/>
              </a:rPr>
              <a:t>4 degrees is regarded as catastrophic climate change</a:t>
            </a:r>
          </a:p>
          <a:p>
            <a:pPr>
              <a:defRPr/>
            </a:pPr>
            <a:r>
              <a:rPr lang="en-AU" sz="8000" dirty="0" smtClean="0">
                <a:latin typeface="Arial" charset="0"/>
                <a:cs typeface="Arial" charset="0"/>
              </a:rPr>
              <a:t>The target is 300 ppm to keep the world to less 1.5 degrees</a:t>
            </a:r>
          </a:p>
          <a:p>
            <a:pPr>
              <a:defRPr/>
            </a:pPr>
            <a:endParaRPr lang="en-AU" sz="8000" dirty="0" smtClean="0">
              <a:latin typeface="Arial" charset="0"/>
              <a:cs typeface="Arial" charset="0"/>
            </a:endParaRPr>
          </a:p>
          <a:p>
            <a:pPr marL="0" indent="0" eaLnBrk="1" hangingPunct="1">
              <a:buFontTx/>
              <a:buNone/>
              <a:defRPr/>
            </a:pPr>
            <a:endParaRPr lang="en-AU" sz="3200" dirty="0" smtClean="0">
              <a:latin typeface="Arial" charset="0"/>
              <a:cs typeface="Arial" charset="0"/>
            </a:endParaRPr>
          </a:p>
          <a:p>
            <a:pPr marL="0" indent="0" eaLnBrk="1" hangingPunct="1">
              <a:buFontTx/>
              <a:buNone/>
              <a:defRPr/>
            </a:pPr>
            <a:endParaRPr lang="en-AU" sz="2000" dirty="0">
              <a:latin typeface="Vista Sans OT Medium" charset="0"/>
            </a:endParaRPr>
          </a:p>
          <a:p>
            <a:pPr marL="0" indent="0" eaLnBrk="1" hangingPunct="1">
              <a:defRPr/>
            </a:pPr>
            <a:endParaRPr lang="en-AU" sz="2000" dirty="0">
              <a:latin typeface="Vista Sans OT Medium"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44533"/>
            <a:ext cx="7909748" cy="1849966"/>
          </a:xfrm>
          <a:prstGeom prst="rect">
            <a:avLst/>
          </a:prstGeom>
          <a:noFill/>
          <a:ln>
            <a:noFill/>
          </a:ln>
        </p:spPr>
      </p:pic>
    </p:spTree>
    <p:extLst>
      <p:ext uri="{BB962C8B-B14F-4D97-AF65-F5344CB8AC3E}">
        <p14:creationId xmlns:p14="http://schemas.microsoft.com/office/powerpoint/2010/main" val="35868083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89748" y="20638"/>
            <a:ext cx="8229600" cy="1362251"/>
          </a:xfrm>
        </p:spPr>
        <p:txBody>
          <a:bodyPr/>
          <a:lstStyle/>
          <a:p>
            <a:pPr algn="ctr" eaLnBrk="1" hangingPunct="1"/>
            <a:r>
              <a:rPr lang="en-AU" sz="3200" dirty="0" smtClean="0">
                <a:latin typeface="Arial" charset="0"/>
                <a:cs typeface="Arial" charset="0"/>
              </a:rPr>
              <a:t>Climate Change</a:t>
            </a:r>
            <a:endParaRPr lang="en-AU" sz="3200" dirty="0">
              <a:latin typeface="Arial" charset="0"/>
              <a:cs typeface="Arial" charset="0"/>
            </a:endParaRPr>
          </a:p>
        </p:txBody>
      </p:sp>
      <p:sp>
        <p:nvSpPr>
          <p:cNvPr id="45059" name="Rectangle 3"/>
          <p:cNvSpPr>
            <a:spLocks noGrp="1" noChangeArrowheads="1"/>
          </p:cNvSpPr>
          <p:nvPr>
            <p:ph type="body" idx="1"/>
          </p:nvPr>
        </p:nvSpPr>
        <p:spPr>
          <a:xfrm>
            <a:off x="444500" y="685799"/>
            <a:ext cx="7962900" cy="5494867"/>
          </a:xfrm>
        </p:spPr>
        <p:txBody>
          <a:bodyPr>
            <a:noAutofit/>
          </a:bodyPr>
          <a:lstStyle/>
          <a:p>
            <a:pPr marL="0" indent="0">
              <a:buNone/>
              <a:defRPr/>
            </a:pPr>
            <a:r>
              <a:rPr lang="en-AU" sz="2800" b="1" dirty="0">
                <a:latin typeface="Arial" charset="0"/>
                <a:cs typeface="Arial" charset="0"/>
              </a:rPr>
              <a:t>Stopping emissions is not enough. </a:t>
            </a:r>
          </a:p>
          <a:p>
            <a:pPr marL="0" indent="0">
              <a:buNone/>
              <a:defRPr/>
            </a:pPr>
            <a:r>
              <a:rPr lang="en-US" sz="2000" b="1" dirty="0" smtClean="0"/>
              <a:t>According </a:t>
            </a:r>
            <a:r>
              <a:rPr lang="en-US" sz="2000" b="1" dirty="0"/>
              <a:t>to WMO Secretary-General Michel Jarraud </a:t>
            </a:r>
            <a:endParaRPr lang="en-US" sz="2000" b="1" dirty="0" smtClean="0"/>
          </a:p>
          <a:p>
            <a:pPr>
              <a:defRPr/>
            </a:pPr>
            <a:r>
              <a:rPr lang="en-US" sz="2000" dirty="0" smtClean="0"/>
              <a:t>“</a:t>
            </a:r>
            <a:r>
              <a:rPr lang="en-US" sz="2000" dirty="0"/>
              <a:t>Carbon dioxide remains in the atmosphere for hundreds of years and in the ocean for even longer. Past, present and future emissions will have a cumulative impact on both global warming and ocean acidification. The laws of physics are non-negotiable,” </a:t>
            </a:r>
            <a:endParaRPr lang="en-AU" sz="2000" b="1" dirty="0">
              <a:latin typeface="Arial" charset="0"/>
              <a:cs typeface="Arial" charset="0"/>
            </a:endParaRPr>
          </a:p>
          <a:p>
            <a:pPr>
              <a:defRPr/>
            </a:pPr>
            <a:r>
              <a:rPr lang="en-AU" sz="2000" b="1" dirty="0">
                <a:latin typeface="Arial" charset="0"/>
                <a:cs typeface="Arial" charset="0"/>
              </a:rPr>
              <a:t>We need to draw the excess CO</a:t>
            </a:r>
            <a:r>
              <a:rPr lang="en-AU" sz="2000" b="1" baseline="-25000" dirty="0">
                <a:latin typeface="Arial" charset="0"/>
                <a:cs typeface="Arial" charset="0"/>
              </a:rPr>
              <a:t>2</a:t>
            </a:r>
            <a:r>
              <a:rPr lang="en-AU" sz="2000" b="1" dirty="0">
                <a:latin typeface="Arial" charset="0"/>
                <a:cs typeface="Arial" charset="0"/>
              </a:rPr>
              <a:t> out of the </a:t>
            </a:r>
            <a:r>
              <a:rPr lang="en-AU" sz="2000" b="1" dirty="0" smtClean="0">
                <a:latin typeface="Arial" charset="0"/>
                <a:cs typeface="Arial" charset="0"/>
              </a:rPr>
              <a:t>atmosphere</a:t>
            </a:r>
          </a:p>
          <a:p>
            <a:pPr>
              <a:defRPr/>
            </a:pPr>
            <a:endParaRPr lang="en-AU" sz="2000" b="1" dirty="0" smtClean="0">
              <a:latin typeface="Arial" charset="0"/>
              <a:cs typeface="Arial" charset="0"/>
            </a:endParaRPr>
          </a:p>
          <a:p>
            <a:pPr>
              <a:defRPr/>
            </a:pPr>
            <a:r>
              <a:rPr lang="en-AU" sz="2000" b="1" dirty="0" smtClean="0">
                <a:latin typeface="Arial" charset="0"/>
                <a:cs typeface="Arial" charset="0"/>
              </a:rPr>
              <a:t>350 ppm means 2 degrees of warming</a:t>
            </a:r>
            <a:endParaRPr lang="en-AU" sz="2000" dirty="0" smtClean="0">
              <a:latin typeface="Arial" charset="0"/>
              <a:cs typeface="Arial" charset="0"/>
            </a:endParaRPr>
          </a:p>
          <a:p>
            <a:pPr>
              <a:defRPr/>
            </a:pPr>
            <a:r>
              <a:rPr lang="en-AU" sz="2000" dirty="0">
                <a:latin typeface="Arial" charset="0"/>
                <a:cs typeface="Arial" charset="0"/>
              </a:rPr>
              <a:t>G</a:t>
            </a:r>
            <a:r>
              <a:rPr lang="en-AU" sz="2000" dirty="0" smtClean="0">
                <a:latin typeface="Arial" charset="0"/>
                <a:cs typeface="Arial" charset="0"/>
              </a:rPr>
              <a:t>lobal sea levels rises that cause the atoll island countries to disappear, cause large parts of Bangladesh, coastal USA, New York, New Orleans, London and other low lying areas to go under water, causing a huge refugee crisis for millions of people</a:t>
            </a:r>
            <a:endParaRPr lang="en-AU" sz="2000" dirty="0">
              <a:latin typeface="Arial" charset="0"/>
              <a:cs typeface="Arial" charset="0"/>
            </a:endParaRPr>
          </a:p>
          <a:p>
            <a:pPr>
              <a:defRPr/>
            </a:pPr>
            <a:r>
              <a:rPr lang="en-AU" sz="2000" dirty="0" smtClean="0">
                <a:latin typeface="Arial" charset="0"/>
                <a:cs typeface="Arial" charset="0"/>
              </a:rPr>
              <a:t>It will mean increased frequency and severity of droughts, floods and storms causing food shortages and more humanitarian crises</a:t>
            </a:r>
          </a:p>
          <a:p>
            <a:pPr>
              <a:defRPr/>
            </a:pPr>
            <a:r>
              <a:rPr lang="en-AU" sz="2000" b="1" dirty="0" smtClean="0">
                <a:latin typeface="Arial" charset="0"/>
                <a:cs typeface="Arial" charset="0"/>
              </a:rPr>
              <a:t>1 in 30 years events now occur in 1 in 5 year cycles</a:t>
            </a:r>
            <a:endParaRPr lang="en-US" sz="2000" b="1" dirty="0">
              <a:latin typeface="Arial" charset="0"/>
              <a:cs typeface="Arial" charset="0"/>
            </a:endParaRPr>
          </a:p>
          <a:p>
            <a:pPr marL="0" indent="0" eaLnBrk="1" hangingPunct="1">
              <a:buFontTx/>
              <a:buNone/>
              <a:defRPr/>
            </a:pPr>
            <a:endParaRPr lang="en-AU" sz="2000" dirty="0" smtClean="0">
              <a:latin typeface="Arial" charset="0"/>
              <a:cs typeface="Arial" charset="0"/>
            </a:endParaRPr>
          </a:p>
          <a:p>
            <a:pPr marL="0" indent="0" eaLnBrk="1" hangingPunct="1">
              <a:buFontTx/>
              <a:buNone/>
              <a:defRPr/>
            </a:pPr>
            <a:endParaRPr lang="en-AU" sz="2000" dirty="0">
              <a:latin typeface="Vista Sans OT Medium" charset="0"/>
            </a:endParaRPr>
          </a:p>
          <a:p>
            <a:pPr marL="0" indent="0" eaLnBrk="1" hangingPunct="1">
              <a:defRPr/>
            </a:pPr>
            <a:endParaRPr lang="en-AU" sz="2000" dirty="0">
              <a:latin typeface="Vista Sans OT Medium" charset="0"/>
            </a:endParaRPr>
          </a:p>
        </p:txBody>
      </p:sp>
    </p:spTree>
    <p:extLst>
      <p:ext uri="{BB962C8B-B14F-4D97-AF65-F5344CB8AC3E}">
        <p14:creationId xmlns:p14="http://schemas.microsoft.com/office/powerpoint/2010/main" val="14882849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89748" y="20638"/>
            <a:ext cx="8229600" cy="1362251"/>
          </a:xfrm>
        </p:spPr>
        <p:txBody>
          <a:bodyPr/>
          <a:lstStyle/>
          <a:p>
            <a:pPr algn="ctr" eaLnBrk="1" hangingPunct="1"/>
            <a:r>
              <a:rPr lang="en-AU" sz="3200" dirty="0" smtClean="0">
                <a:latin typeface="Arial" charset="0"/>
                <a:cs typeface="Arial" charset="0"/>
              </a:rPr>
              <a:t>Climate Change</a:t>
            </a:r>
            <a:endParaRPr lang="en-AU" sz="3200" dirty="0">
              <a:latin typeface="Arial" charset="0"/>
              <a:cs typeface="Arial" charset="0"/>
            </a:endParaRPr>
          </a:p>
        </p:txBody>
      </p:sp>
      <p:sp>
        <p:nvSpPr>
          <p:cNvPr id="45059" name="Rectangle 3"/>
          <p:cNvSpPr>
            <a:spLocks noGrp="1" noChangeArrowheads="1"/>
          </p:cNvSpPr>
          <p:nvPr>
            <p:ph type="body" idx="1"/>
          </p:nvPr>
        </p:nvSpPr>
        <p:spPr>
          <a:xfrm>
            <a:off x="444500" y="1143000"/>
            <a:ext cx="7962900" cy="4005956"/>
          </a:xfrm>
        </p:spPr>
        <p:txBody>
          <a:bodyPr>
            <a:normAutofit fontScale="32500" lnSpcReduction="20000"/>
          </a:bodyPr>
          <a:lstStyle/>
          <a:p>
            <a:pPr marL="0" indent="0" eaLnBrk="1" hangingPunct="1">
              <a:buFontTx/>
              <a:buNone/>
              <a:defRPr/>
            </a:pPr>
            <a:r>
              <a:rPr lang="en-AU" sz="8000" dirty="0" smtClean="0">
                <a:latin typeface="Arial" charset="0"/>
                <a:cs typeface="Arial" charset="0"/>
              </a:rPr>
              <a:t>The </a:t>
            </a:r>
            <a:r>
              <a:rPr lang="en-AU" sz="8000" dirty="0">
                <a:latin typeface="Arial" charset="0"/>
                <a:cs typeface="Arial" charset="0"/>
              </a:rPr>
              <a:t>worldwide adoption of  </a:t>
            </a:r>
            <a:r>
              <a:rPr lang="en-AU" sz="8000" b="1" dirty="0" smtClean="0">
                <a:latin typeface="Arial" charset="0"/>
                <a:cs typeface="Arial" charset="0"/>
              </a:rPr>
              <a:t>Regenerative </a:t>
            </a:r>
            <a:r>
              <a:rPr lang="en-AU" sz="8000" b="1" dirty="0">
                <a:latin typeface="Arial" charset="0"/>
                <a:cs typeface="Arial" charset="0"/>
              </a:rPr>
              <a:t>O</a:t>
            </a:r>
            <a:r>
              <a:rPr lang="en-AU" sz="8000" b="1" dirty="0" smtClean="0">
                <a:latin typeface="Arial" charset="0"/>
                <a:cs typeface="Arial" charset="0"/>
              </a:rPr>
              <a:t>rganic </a:t>
            </a:r>
            <a:r>
              <a:rPr lang="en-AU" sz="8000" b="1" dirty="0">
                <a:latin typeface="Arial" charset="0"/>
                <a:cs typeface="Arial" charset="0"/>
              </a:rPr>
              <a:t>A</a:t>
            </a:r>
            <a:r>
              <a:rPr lang="en-AU" sz="8000" b="1" dirty="0" smtClean="0">
                <a:latin typeface="Arial" charset="0"/>
                <a:cs typeface="Arial" charset="0"/>
              </a:rPr>
              <a:t>griculture can reverse climate change</a:t>
            </a:r>
          </a:p>
          <a:p>
            <a:pPr marL="0" indent="0" eaLnBrk="1" hangingPunct="1">
              <a:buFontTx/>
              <a:buNone/>
              <a:defRPr/>
            </a:pPr>
            <a:endParaRPr lang="en-AU" sz="8000" dirty="0" smtClean="0">
              <a:latin typeface="Arial" charset="0"/>
              <a:cs typeface="Arial" charset="0"/>
            </a:endParaRPr>
          </a:p>
          <a:p>
            <a:pPr>
              <a:defRPr/>
            </a:pPr>
            <a:r>
              <a:rPr lang="en-AU" sz="8000" dirty="0">
                <a:latin typeface="Arial" charset="0"/>
                <a:cs typeface="Arial" charset="0"/>
              </a:rPr>
              <a:t>M</a:t>
            </a:r>
            <a:r>
              <a:rPr lang="en-AU" sz="8000" dirty="0" smtClean="0">
                <a:latin typeface="Arial" charset="0"/>
                <a:cs typeface="Arial" charset="0"/>
              </a:rPr>
              <a:t>eans </a:t>
            </a:r>
            <a:r>
              <a:rPr lang="en-AU" sz="8000" dirty="0">
                <a:latin typeface="Arial" charset="0"/>
                <a:cs typeface="Arial" charset="0"/>
              </a:rPr>
              <a:t>that we could reduce temperatures to pre industrial levels </a:t>
            </a:r>
            <a:r>
              <a:rPr lang="en-AU" sz="8000" dirty="0" smtClean="0">
                <a:latin typeface="Arial" charset="0"/>
                <a:cs typeface="Arial" charset="0"/>
              </a:rPr>
              <a:t>(1750s) and avoid </a:t>
            </a:r>
            <a:r>
              <a:rPr lang="en-AU" sz="8000" dirty="0">
                <a:latin typeface="Arial" charset="0"/>
                <a:cs typeface="Arial" charset="0"/>
              </a:rPr>
              <a:t>2 degrees in warming</a:t>
            </a:r>
            <a:r>
              <a:rPr lang="en-AU" sz="8000" dirty="0" smtClean="0">
                <a:latin typeface="Arial" charset="0"/>
                <a:cs typeface="Arial" charset="0"/>
              </a:rPr>
              <a:t>.</a:t>
            </a:r>
          </a:p>
          <a:p>
            <a:pPr>
              <a:defRPr/>
            </a:pPr>
            <a:endParaRPr lang="en-AU" sz="8000" dirty="0">
              <a:latin typeface="Arial" charset="0"/>
              <a:cs typeface="Arial" charset="0"/>
            </a:endParaRPr>
          </a:p>
          <a:p>
            <a:pPr>
              <a:defRPr/>
            </a:pPr>
            <a:r>
              <a:rPr lang="en-AU" sz="8000" dirty="0" smtClean="0">
                <a:latin typeface="Arial" charset="0"/>
                <a:cs typeface="Arial" charset="0"/>
              </a:rPr>
              <a:t>Need to reduce CO</a:t>
            </a:r>
            <a:r>
              <a:rPr lang="en-AU" sz="8000" baseline="-25000" dirty="0" smtClean="0">
                <a:latin typeface="Arial" charset="0"/>
                <a:cs typeface="Arial" charset="0"/>
              </a:rPr>
              <a:t>2 </a:t>
            </a:r>
            <a:r>
              <a:rPr lang="en-AU" sz="8000" dirty="0" smtClean="0">
                <a:latin typeface="Arial" charset="0"/>
                <a:cs typeface="Arial" charset="0"/>
              </a:rPr>
              <a:t>levels by 122 ppm to reach pre industrial temps of the 1800s  - From 400 ppm </a:t>
            </a:r>
            <a:r>
              <a:rPr lang="en-AU" sz="8000" dirty="0">
                <a:latin typeface="Arial" charset="0"/>
                <a:cs typeface="Arial" charset="0"/>
              </a:rPr>
              <a:t>to </a:t>
            </a:r>
            <a:r>
              <a:rPr lang="en-AU" sz="8000" dirty="0" smtClean="0">
                <a:latin typeface="Arial" charset="0"/>
                <a:cs typeface="Arial" charset="0"/>
              </a:rPr>
              <a:t>278 ppm </a:t>
            </a:r>
            <a:r>
              <a:rPr lang="en-AU" sz="8000" dirty="0">
                <a:latin typeface="Arial" charset="0"/>
                <a:cs typeface="Arial" charset="0"/>
              </a:rPr>
              <a:t>– not just </a:t>
            </a:r>
            <a:r>
              <a:rPr lang="en-AU" sz="8000" dirty="0" smtClean="0">
                <a:latin typeface="Arial" charset="0"/>
                <a:cs typeface="Arial" charset="0"/>
              </a:rPr>
              <a:t>350 ppm</a:t>
            </a:r>
          </a:p>
          <a:p>
            <a:pPr>
              <a:defRPr/>
            </a:pPr>
            <a:endParaRPr lang="en-AU" sz="8000" dirty="0">
              <a:latin typeface="Arial" charset="0"/>
              <a:cs typeface="Arial" charset="0"/>
            </a:endParaRPr>
          </a:p>
          <a:p>
            <a:pPr marL="0" indent="0" eaLnBrk="1" hangingPunct="1">
              <a:buFontTx/>
              <a:buNone/>
              <a:defRPr/>
            </a:pPr>
            <a:endParaRPr lang="en-AU" sz="3200" dirty="0" smtClean="0">
              <a:latin typeface="Arial" charset="0"/>
              <a:cs typeface="Arial" charset="0"/>
            </a:endParaRPr>
          </a:p>
          <a:p>
            <a:pPr marL="0" indent="0" eaLnBrk="1" hangingPunct="1">
              <a:buFontTx/>
              <a:buNone/>
              <a:defRPr/>
            </a:pPr>
            <a:endParaRPr lang="en-AU" sz="2000" dirty="0">
              <a:latin typeface="Vista Sans OT Medium" charset="0"/>
            </a:endParaRPr>
          </a:p>
          <a:p>
            <a:pPr marL="0" indent="0" eaLnBrk="1" hangingPunct="1">
              <a:defRPr/>
            </a:pPr>
            <a:endParaRPr lang="en-AU" sz="2000" dirty="0">
              <a:latin typeface="Vista Sans OT Medium"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686300"/>
            <a:ext cx="7109648" cy="2108199"/>
          </a:xfrm>
          <a:prstGeom prst="rect">
            <a:avLst/>
          </a:prstGeom>
          <a:noFill/>
          <a:ln>
            <a:noFill/>
          </a:ln>
        </p:spPr>
      </p:pic>
    </p:spTree>
    <p:extLst>
      <p:ext uri="{BB962C8B-B14F-4D97-AF65-F5344CB8AC3E}">
        <p14:creationId xmlns:p14="http://schemas.microsoft.com/office/powerpoint/2010/main" val="21255714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250825" y="333375"/>
            <a:ext cx="5867400" cy="685800"/>
          </a:xfrm>
        </p:spPr>
        <p:txBody>
          <a:bodyPr/>
          <a:lstStyle/>
          <a:p>
            <a:pPr eaLnBrk="1" hangingPunct="1"/>
            <a:r>
              <a:rPr lang="en-US" sz="3200" dirty="0">
                <a:latin typeface="Arial" charset="0"/>
                <a:cs typeface="Arial" charset="0"/>
              </a:rPr>
              <a:t>Mitigation of Carbon Dioxide</a:t>
            </a:r>
            <a:endParaRPr lang="en-AU" sz="3200" dirty="0">
              <a:latin typeface="Arial" charset="0"/>
              <a:cs typeface="Arial" charset="0"/>
            </a:endParaRPr>
          </a:p>
        </p:txBody>
      </p:sp>
      <p:sp>
        <p:nvSpPr>
          <p:cNvPr id="40963" name="Rectangle 3"/>
          <p:cNvSpPr>
            <a:spLocks noGrp="1" noChangeArrowheads="1"/>
          </p:cNvSpPr>
          <p:nvPr>
            <p:ph type="body" idx="1"/>
          </p:nvPr>
        </p:nvSpPr>
        <p:spPr>
          <a:xfrm>
            <a:off x="392112" y="1260474"/>
            <a:ext cx="8751888" cy="5343525"/>
          </a:xfrm>
        </p:spPr>
        <p:txBody>
          <a:bodyPr>
            <a:noAutofit/>
          </a:bodyPr>
          <a:lstStyle/>
          <a:p>
            <a:pPr marL="0" indent="0" eaLnBrk="1" hangingPunct="1">
              <a:spcBef>
                <a:spcPts val="0"/>
              </a:spcBef>
              <a:buFontTx/>
              <a:buNone/>
              <a:defRPr/>
            </a:pPr>
            <a:r>
              <a:rPr lang="en-AU" sz="2400" b="1" dirty="0" smtClean="0">
                <a:latin typeface="Arial" panose="020B0604020202020204" pitchFamily="34" charset="0"/>
                <a:ea typeface="+mn-ea"/>
                <a:cs typeface="Arial" panose="020B0604020202020204" pitchFamily="34" charset="0"/>
              </a:rPr>
              <a:t>Soils are the greatest carbon sink after the oceans</a:t>
            </a:r>
          </a:p>
          <a:p>
            <a:pPr eaLnBrk="1" hangingPunct="1">
              <a:spcBef>
                <a:spcPts val="0"/>
              </a:spcBef>
              <a:buFontTx/>
              <a:buNone/>
              <a:defRPr/>
            </a:pPr>
            <a:r>
              <a:rPr lang="en-AU" sz="2400" b="1" dirty="0" smtClean="0">
                <a:latin typeface="Arial" panose="020B0604020202020204" pitchFamily="34" charset="0"/>
                <a:ea typeface="+mn-ea"/>
                <a:cs typeface="Arial" panose="020B0604020202020204" pitchFamily="34" charset="0"/>
              </a:rPr>
              <a:t> </a:t>
            </a:r>
          </a:p>
          <a:p>
            <a:pPr eaLnBrk="1" hangingPunct="1">
              <a:spcBef>
                <a:spcPts val="0"/>
              </a:spcBef>
              <a:defRPr/>
            </a:pPr>
            <a:r>
              <a:rPr lang="en-AU" sz="2400" b="1" i="1" dirty="0" smtClean="0">
                <a:latin typeface="Arial" panose="020B0604020202020204" pitchFamily="34" charset="0"/>
                <a:ea typeface="+mn-ea"/>
                <a:cs typeface="Arial" panose="020B0604020202020204" pitchFamily="34" charset="0"/>
              </a:rPr>
              <a:t>Over 2700 Gt of carbon is stored in soils worldwide</a:t>
            </a:r>
          </a:p>
          <a:p>
            <a:pPr marL="0" indent="0" eaLnBrk="1" hangingPunct="1">
              <a:spcBef>
                <a:spcPts val="0"/>
              </a:spcBef>
              <a:buNone/>
              <a:defRPr/>
            </a:pPr>
            <a:endParaRPr lang="en-AU" sz="2400" b="1" i="1" dirty="0" smtClean="0">
              <a:latin typeface="Arial" panose="020B0604020202020204" pitchFamily="34" charset="0"/>
              <a:ea typeface="+mn-ea"/>
              <a:cs typeface="Arial" panose="020B0604020202020204" pitchFamily="34" charset="0"/>
            </a:endParaRPr>
          </a:p>
          <a:p>
            <a:pPr>
              <a:spcBef>
                <a:spcPts val="0"/>
              </a:spcBef>
              <a:defRPr/>
            </a:pPr>
            <a:r>
              <a:rPr lang="en-AU" sz="2400" b="1" i="1" dirty="0" smtClean="0">
                <a:latin typeface="Arial" panose="020B0604020202020204" pitchFamily="34" charset="0"/>
                <a:ea typeface="+mn-ea"/>
                <a:cs typeface="Arial" panose="020B0604020202020204" pitchFamily="34" charset="0"/>
              </a:rPr>
              <a:t>Biomass 575 Gt most of which is wood.</a:t>
            </a:r>
            <a:r>
              <a:rPr lang="en-AU" sz="2400" b="1" dirty="0" smtClean="0">
                <a:latin typeface="Arial" panose="020B0604020202020204" pitchFamily="34" charset="0"/>
                <a:ea typeface="+mn-ea"/>
                <a:cs typeface="Arial" panose="020B0604020202020204" pitchFamily="34" charset="0"/>
              </a:rPr>
              <a:t> </a:t>
            </a:r>
            <a:r>
              <a:rPr lang="en-AU" sz="1800" dirty="0">
                <a:latin typeface="Arial" panose="020B0604020202020204" pitchFamily="34" charset="0"/>
                <a:cs typeface="Arial" panose="020B0604020202020204" pitchFamily="34" charset="0"/>
              </a:rPr>
              <a:t>Source (Lal 2008</a:t>
            </a:r>
            <a:r>
              <a:rPr lang="en-AU" sz="1800" dirty="0" smtClean="0">
                <a:latin typeface="Arial" panose="020B0604020202020204" pitchFamily="34" charset="0"/>
                <a:cs typeface="Arial" panose="020B0604020202020204" pitchFamily="34" charset="0"/>
              </a:rPr>
              <a:t>)</a:t>
            </a:r>
          </a:p>
          <a:p>
            <a:pPr>
              <a:spcBef>
                <a:spcPts val="0"/>
              </a:spcBef>
              <a:defRPr/>
            </a:pPr>
            <a:endParaRPr lang="en-AU" sz="1800" dirty="0">
              <a:latin typeface="Arial" panose="020B0604020202020204" pitchFamily="34" charset="0"/>
              <a:cs typeface="Arial" panose="020B0604020202020204" pitchFamily="34" charset="0"/>
            </a:endParaRPr>
          </a:p>
          <a:p>
            <a:pPr>
              <a:spcBef>
                <a:spcPts val="0"/>
              </a:spcBef>
              <a:defRPr/>
            </a:pPr>
            <a:r>
              <a:rPr lang="en-AU" sz="2400" b="1" i="1" dirty="0">
                <a:latin typeface="Arial" panose="020B0604020202020204" pitchFamily="34" charset="0"/>
                <a:cs typeface="Arial" panose="020B0604020202020204" pitchFamily="34" charset="0"/>
              </a:rPr>
              <a:t>Atmosphere </a:t>
            </a:r>
            <a:r>
              <a:rPr lang="en-AU" sz="2400" b="1" i="1" dirty="0" smtClean="0">
                <a:latin typeface="Arial" panose="020B0604020202020204" pitchFamily="34" charset="0"/>
                <a:cs typeface="Arial" panose="020B0604020202020204" pitchFamily="34" charset="0"/>
              </a:rPr>
              <a:t>848 </a:t>
            </a:r>
            <a:r>
              <a:rPr lang="en-AU" sz="2400" b="1" i="1" dirty="0">
                <a:latin typeface="Arial" panose="020B0604020202020204" pitchFamily="34" charset="0"/>
                <a:cs typeface="Arial" panose="020B0604020202020204" pitchFamily="34" charset="0"/>
              </a:rPr>
              <a:t>Gt </a:t>
            </a:r>
          </a:p>
          <a:p>
            <a:pPr>
              <a:spcBef>
                <a:spcPts val="0"/>
              </a:spcBef>
              <a:defRPr/>
            </a:pPr>
            <a:r>
              <a:rPr lang="en-AU" sz="2400" dirty="0"/>
              <a:t>1 </a:t>
            </a:r>
            <a:r>
              <a:rPr lang="en-AU" sz="2400" dirty="0" smtClean="0"/>
              <a:t>Gt (gigaton) </a:t>
            </a:r>
            <a:r>
              <a:rPr lang="en-AU" sz="2400" dirty="0"/>
              <a:t>= 1 </a:t>
            </a:r>
            <a:r>
              <a:rPr lang="en-AU" sz="2400" dirty="0" smtClean="0"/>
              <a:t>billion metric tons</a:t>
            </a:r>
          </a:p>
          <a:p>
            <a:pPr>
              <a:spcBef>
                <a:spcPts val="0"/>
              </a:spcBef>
              <a:defRPr/>
            </a:pPr>
            <a:r>
              <a:rPr lang="en-US" sz="2400" dirty="0"/>
              <a:t>I metric ton = </a:t>
            </a:r>
            <a:r>
              <a:rPr lang="en-US" sz="2400" dirty="0" smtClean="0"/>
              <a:t>1.10231 US </a:t>
            </a:r>
            <a:r>
              <a:rPr lang="en-US" sz="2400" dirty="0"/>
              <a:t>ton</a:t>
            </a:r>
            <a:endParaRPr lang="en-AU" sz="2400" dirty="0"/>
          </a:p>
          <a:p>
            <a:pPr>
              <a:spcBef>
                <a:spcPts val="0"/>
              </a:spcBef>
              <a:defRPr/>
            </a:pPr>
            <a:endParaRPr lang="en-AU" sz="2400" b="1" dirty="0"/>
          </a:p>
          <a:p>
            <a:pPr>
              <a:spcBef>
                <a:spcPts val="0"/>
              </a:spcBef>
              <a:buNone/>
              <a:defRPr/>
            </a:pPr>
            <a:r>
              <a:rPr lang="en-AU" sz="2400" dirty="0" smtClean="0">
                <a:latin typeface="Arial" charset="0"/>
                <a:cs typeface="Arial" charset="0"/>
              </a:rPr>
              <a:t>Reducing </a:t>
            </a:r>
            <a:r>
              <a:rPr lang="en-AU" sz="2400" dirty="0">
                <a:latin typeface="Arial" charset="0"/>
                <a:cs typeface="Arial" charset="0"/>
              </a:rPr>
              <a:t>CO</a:t>
            </a:r>
            <a:r>
              <a:rPr lang="en-AU" sz="2400" baseline="-25000" dirty="0">
                <a:latin typeface="Arial" charset="0"/>
                <a:cs typeface="Arial" charset="0"/>
              </a:rPr>
              <a:t>2 </a:t>
            </a:r>
            <a:r>
              <a:rPr lang="en-AU" sz="2400" dirty="0">
                <a:latin typeface="Arial" charset="0"/>
                <a:cs typeface="Arial" charset="0"/>
              </a:rPr>
              <a:t>levels by 122 </a:t>
            </a:r>
            <a:r>
              <a:rPr lang="en-AU" sz="2400" dirty="0" smtClean="0">
                <a:latin typeface="Arial" charset="0"/>
                <a:cs typeface="Arial" charset="0"/>
              </a:rPr>
              <a:t>ppm = </a:t>
            </a:r>
            <a:r>
              <a:rPr lang="en-US" sz="2400" b="1" dirty="0"/>
              <a:t>946.72 gt of </a:t>
            </a:r>
            <a:r>
              <a:rPr lang="en-US" sz="2400" b="1" dirty="0" smtClean="0"/>
              <a:t>CO</a:t>
            </a:r>
            <a:r>
              <a:rPr lang="en-US" sz="2400" b="1" baseline="-25000" dirty="0" smtClean="0"/>
              <a:t>2</a:t>
            </a:r>
            <a:endParaRPr lang="en-AU" sz="2400" b="1" dirty="0" smtClean="0"/>
          </a:p>
          <a:p>
            <a:pPr>
              <a:spcBef>
                <a:spcPts val="0"/>
              </a:spcBef>
              <a:buNone/>
              <a:defRPr/>
            </a:pPr>
            <a:r>
              <a:rPr lang="en-AU" sz="2400" b="1" dirty="0" smtClean="0"/>
              <a:t>It </a:t>
            </a:r>
            <a:r>
              <a:rPr lang="en-AU" sz="2400" b="1" dirty="0"/>
              <a:t>would be most logical to remove the </a:t>
            </a:r>
            <a:r>
              <a:rPr lang="en-US" sz="2400" b="1" dirty="0"/>
              <a:t>946.72 gt of </a:t>
            </a:r>
            <a:r>
              <a:rPr lang="en-US" sz="2400" b="1" dirty="0" smtClean="0"/>
              <a:t>CO</a:t>
            </a:r>
            <a:r>
              <a:rPr lang="en-US" sz="2400" b="1" baseline="-25000" dirty="0" smtClean="0"/>
              <a:t>2</a:t>
            </a:r>
            <a:r>
              <a:rPr lang="en-US" sz="2400" b="1" dirty="0"/>
              <a:t> </a:t>
            </a:r>
            <a:r>
              <a:rPr lang="en-US" sz="2400" b="1" dirty="0" smtClean="0"/>
              <a:t>from </a:t>
            </a:r>
            <a:r>
              <a:rPr lang="en-US" sz="2400" b="1" dirty="0"/>
              <a:t>the atmosphere and </a:t>
            </a:r>
            <a:r>
              <a:rPr lang="en-US" sz="2400" b="1" dirty="0" smtClean="0"/>
              <a:t>put </a:t>
            </a:r>
            <a:r>
              <a:rPr lang="en-US" sz="2400" b="1" dirty="0"/>
              <a:t>it as 258.64 gt of </a:t>
            </a:r>
            <a:r>
              <a:rPr lang="en-US" sz="2400" b="1" dirty="0" smtClean="0"/>
              <a:t>carbon into </a:t>
            </a:r>
            <a:r>
              <a:rPr lang="en-US" sz="2400" b="1" dirty="0"/>
              <a:t>the </a:t>
            </a:r>
            <a:r>
              <a:rPr lang="en-US" sz="2400" b="1" dirty="0" smtClean="0"/>
              <a:t>soil – where it is needed</a:t>
            </a:r>
          </a:p>
          <a:p>
            <a:pPr eaLnBrk="1" hangingPunct="1">
              <a:spcBef>
                <a:spcPts val="0"/>
              </a:spcBef>
              <a:buFontTx/>
              <a:buNone/>
              <a:defRPr/>
            </a:pPr>
            <a:endParaRPr lang="en-AU" sz="24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04524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250825" y="333375"/>
            <a:ext cx="5867400" cy="685800"/>
          </a:xfrm>
        </p:spPr>
        <p:txBody>
          <a:bodyPr/>
          <a:lstStyle/>
          <a:p>
            <a:pPr eaLnBrk="1" hangingPunct="1"/>
            <a:endParaRPr lang="en-AU" sz="3200" dirty="0">
              <a:latin typeface="Arial" charset="0"/>
              <a:cs typeface="Arial" charset="0"/>
            </a:endParaRPr>
          </a:p>
        </p:txBody>
      </p:sp>
      <p:sp>
        <p:nvSpPr>
          <p:cNvPr id="40963" name="Rectangle 3"/>
          <p:cNvSpPr>
            <a:spLocks noGrp="1" noChangeArrowheads="1"/>
          </p:cNvSpPr>
          <p:nvPr>
            <p:ph type="body" idx="1"/>
          </p:nvPr>
        </p:nvSpPr>
        <p:spPr>
          <a:xfrm>
            <a:off x="88900" y="2830420"/>
            <a:ext cx="8751888" cy="3183466"/>
          </a:xfrm>
        </p:spPr>
        <p:txBody>
          <a:bodyPr>
            <a:noAutofit/>
          </a:bodyPr>
          <a:lstStyle/>
          <a:p>
            <a:r>
              <a:rPr lang="en-US" sz="2400" dirty="0"/>
              <a:t>What does « 4 per 1000 » mean?</a:t>
            </a:r>
          </a:p>
          <a:p>
            <a:endParaRPr lang="en-US" sz="2400" dirty="0"/>
          </a:p>
          <a:p>
            <a:r>
              <a:rPr lang="en-US" sz="2400" dirty="0" smtClean="0"/>
              <a:t>An annual </a:t>
            </a:r>
            <a:r>
              <a:rPr lang="en-US" sz="2400" dirty="0"/>
              <a:t>growth rate </a:t>
            </a:r>
            <a:r>
              <a:rPr lang="en-US" sz="2400" dirty="0" smtClean="0"/>
              <a:t>4 parts per thousand of </a:t>
            </a:r>
            <a:r>
              <a:rPr lang="en-US" sz="2400" dirty="0"/>
              <a:t>the soil carbon stock would make it possible to stop the present increase in atmospheric CO2.</a:t>
            </a:r>
          </a:p>
          <a:p>
            <a:pPr eaLnBrk="1" hangingPunct="1">
              <a:spcBef>
                <a:spcPts val="0"/>
              </a:spcBef>
              <a:buFontTx/>
              <a:buNone/>
              <a:defRPr/>
            </a:pPr>
            <a:endParaRPr lang="en-AU" sz="2400" dirty="0" smtClean="0">
              <a:latin typeface="Arial" panose="020B0604020202020204" pitchFamily="34" charset="0"/>
              <a:ea typeface="+mn-ea"/>
              <a:cs typeface="Arial" panose="020B0604020202020204" pitchFamily="34" charset="0"/>
            </a:endParaRPr>
          </a:p>
          <a:p>
            <a:pPr eaLnBrk="1" hangingPunct="1">
              <a:spcBef>
                <a:spcPts val="0"/>
              </a:spcBef>
              <a:buFontTx/>
              <a:buNone/>
              <a:defRPr/>
            </a:pPr>
            <a:r>
              <a:rPr lang="en-AU" sz="2400" dirty="0" smtClean="0">
                <a:latin typeface="Arial" panose="020B0604020202020204" pitchFamily="34" charset="0"/>
                <a:cs typeface="Arial" panose="020B0604020202020204" pitchFamily="34" charset="0"/>
              </a:rPr>
              <a:t>The UNFCC recognizes this initiative by French Government as part of the Lima – Paris accord.</a:t>
            </a:r>
          </a:p>
          <a:p>
            <a:pPr eaLnBrk="1" hangingPunct="1">
              <a:spcBef>
                <a:spcPts val="0"/>
              </a:spcBef>
              <a:buFontTx/>
              <a:buNone/>
              <a:defRPr/>
            </a:pPr>
            <a:r>
              <a:rPr lang="en-AU" sz="2400" dirty="0" smtClean="0">
                <a:latin typeface="Arial" panose="020B0604020202020204" pitchFamily="34" charset="0"/>
                <a:ea typeface="+mn-ea"/>
                <a:cs typeface="Arial" panose="020B0604020202020204" pitchFamily="34" charset="0"/>
              </a:rPr>
              <a:t>Many Countries, regions, FAO,IFAD, GEF, </a:t>
            </a:r>
            <a:r>
              <a:rPr lang="en-AU" sz="2400" dirty="0" smtClean="0">
                <a:latin typeface="Arial" panose="020B0604020202020204" pitchFamily="34" charset="0"/>
                <a:cs typeface="Arial" panose="020B0604020202020204" pitchFamily="34" charset="0"/>
              </a:rPr>
              <a:t>CGIAR and numerous NGOS have signed on.</a:t>
            </a:r>
            <a:endParaRPr lang="en-AU" sz="2400" dirty="0">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8900" y="0"/>
            <a:ext cx="6650567" cy="2779620"/>
          </a:xfrm>
          <a:prstGeom prst="rect">
            <a:avLst/>
          </a:prstGeom>
        </p:spPr>
      </p:pic>
    </p:spTree>
    <p:extLst>
      <p:ext uri="{BB962C8B-B14F-4D97-AF65-F5344CB8AC3E}">
        <p14:creationId xmlns:p14="http://schemas.microsoft.com/office/powerpoint/2010/main" val="29879138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AU" sz="3200" dirty="0">
                <a:latin typeface="Arial" charset="0"/>
                <a:cs typeface="Arial" charset="0"/>
              </a:rPr>
              <a:t>Soil Carbon Sequestration</a:t>
            </a:r>
          </a:p>
        </p:txBody>
      </p:sp>
      <p:sp>
        <p:nvSpPr>
          <p:cNvPr id="45059" name="Rectangle 3"/>
          <p:cNvSpPr>
            <a:spLocks noGrp="1" noChangeArrowheads="1"/>
          </p:cNvSpPr>
          <p:nvPr>
            <p:ph type="body" idx="1"/>
          </p:nvPr>
        </p:nvSpPr>
        <p:spPr>
          <a:xfrm>
            <a:off x="468313" y="1341437"/>
            <a:ext cx="8382000" cy="5347229"/>
          </a:xfrm>
        </p:spPr>
        <p:txBody>
          <a:bodyPr>
            <a:normAutofit fontScale="62500" lnSpcReduction="20000"/>
          </a:bodyPr>
          <a:lstStyle/>
          <a:p>
            <a:pPr marL="0" indent="0" eaLnBrk="1" hangingPunct="1">
              <a:buFontTx/>
              <a:buNone/>
              <a:defRPr/>
            </a:pPr>
            <a:r>
              <a:rPr lang="en-AU" sz="3400" b="1" dirty="0" smtClean="0">
                <a:latin typeface="Arial" panose="020B0604020202020204" pitchFamily="34" charset="0"/>
                <a:cs typeface="Arial" panose="020B0604020202020204" pitchFamily="34" charset="0"/>
              </a:rPr>
              <a:t>Agriculture</a:t>
            </a:r>
            <a:r>
              <a:rPr lang="en-AU" sz="3400" b="1" dirty="0">
                <a:latin typeface="Arial" panose="020B0604020202020204" pitchFamily="34" charset="0"/>
                <a:cs typeface="Arial" panose="020B0604020202020204" pitchFamily="34" charset="0"/>
              </a:rPr>
              <a:t>, Ecosystems &amp; </a:t>
            </a:r>
            <a:r>
              <a:rPr lang="en-AU" sz="3400" b="1" dirty="0" smtClean="0">
                <a:latin typeface="Arial" panose="020B0604020202020204" pitchFamily="34" charset="0"/>
                <a:cs typeface="Arial" panose="020B0604020202020204" pitchFamily="34" charset="0"/>
              </a:rPr>
              <a:t>Environment Journal study:</a:t>
            </a:r>
          </a:p>
          <a:p>
            <a:pPr marL="0" indent="0" eaLnBrk="1" hangingPunct="1">
              <a:buFontTx/>
              <a:buNone/>
              <a:defRPr/>
            </a:pPr>
            <a:r>
              <a:rPr lang="en-AU" sz="3400" dirty="0" smtClean="0">
                <a:latin typeface="Arial" panose="020B0604020202020204" pitchFamily="34" charset="0"/>
                <a:cs typeface="Arial" panose="020B0604020202020204" pitchFamily="34" charset="0"/>
              </a:rPr>
              <a:t>24 </a:t>
            </a:r>
            <a:r>
              <a:rPr lang="en-AU" sz="3400" dirty="0">
                <a:latin typeface="Arial" panose="020B0604020202020204" pitchFamily="34" charset="0"/>
                <a:cs typeface="Arial" panose="020B0604020202020204" pitchFamily="34" charset="0"/>
              </a:rPr>
              <a:t>comparison trials </a:t>
            </a:r>
            <a:r>
              <a:rPr lang="en-AU" sz="3400" dirty="0" smtClean="0">
                <a:latin typeface="Arial" panose="020B0604020202020204" pitchFamily="34" charset="0"/>
                <a:cs typeface="Arial" panose="020B0604020202020204" pitchFamily="34" charset="0"/>
              </a:rPr>
              <a:t>from Mediterranean Climates in Europe, the USA and Australia.</a:t>
            </a:r>
            <a:r>
              <a:rPr lang="en-US" sz="3400" dirty="0">
                <a:latin typeface="Arial" panose="020B0604020202020204" pitchFamily="34" charset="0"/>
                <a:cs typeface="Arial" panose="020B0604020202020204" pitchFamily="34" charset="0"/>
              </a:rPr>
              <a:t> </a:t>
            </a:r>
            <a:r>
              <a:rPr lang="en-AU" sz="3400" dirty="0" smtClean="0">
                <a:latin typeface="Arial" panose="020B0604020202020204" pitchFamily="34" charset="0"/>
                <a:cs typeface="Arial" panose="020B0604020202020204" pitchFamily="34" charset="0"/>
              </a:rPr>
              <a:t>organic systems sequestered 3559.9 kg of CO2/ha/yr. (Aguilera et al., 2013)</a:t>
            </a:r>
            <a:endParaRPr lang="en-US" sz="3400" i="1" dirty="0" smtClean="0">
              <a:latin typeface="Arial" panose="020B0604020202020204" pitchFamily="34" charset="0"/>
              <a:cs typeface="Arial" panose="020B0604020202020204" pitchFamily="34" charset="0"/>
            </a:endParaRPr>
          </a:p>
          <a:p>
            <a:pPr>
              <a:defRPr/>
            </a:pPr>
            <a:r>
              <a:rPr lang="en-US" sz="3400" b="1" dirty="0" smtClean="0">
                <a:latin typeface="Arial" charset="0"/>
                <a:cs typeface="Arial" charset="0"/>
              </a:rPr>
              <a:t>Kg</a:t>
            </a:r>
            <a:r>
              <a:rPr lang="en-US" sz="3400" b="1" dirty="0">
                <a:latin typeface="Arial" charset="0"/>
                <a:cs typeface="Arial" charset="0"/>
              </a:rPr>
              <a:t>/ha = lbs/acre</a:t>
            </a:r>
            <a:endParaRPr lang="en-AU" sz="3400" dirty="0">
              <a:latin typeface="Arial" charset="0"/>
              <a:cs typeface="Arial" charset="0"/>
            </a:endParaRPr>
          </a:p>
          <a:p>
            <a:pPr marL="0" indent="0" eaLnBrk="1" hangingPunct="1">
              <a:buNone/>
              <a:defRPr/>
            </a:pPr>
            <a:endParaRPr lang="en-US" sz="3400" dirty="0" smtClean="0">
              <a:latin typeface="Arial" panose="020B0604020202020204" pitchFamily="34" charset="0"/>
              <a:cs typeface="Arial" panose="020B0604020202020204" pitchFamily="34" charset="0"/>
            </a:endParaRPr>
          </a:p>
          <a:p>
            <a:pPr marL="0" indent="0" eaLnBrk="1" hangingPunct="1">
              <a:buFontTx/>
              <a:buNone/>
              <a:defRPr/>
            </a:pPr>
            <a:r>
              <a:rPr lang="en-AU" sz="3400" dirty="0" smtClean="0">
                <a:latin typeface="Arial" panose="020B0604020202020204" pitchFamily="34" charset="0"/>
                <a:cs typeface="Arial" panose="020B0604020202020204" pitchFamily="34" charset="0"/>
              </a:rPr>
              <a:t>The Rodale </a:t>
            </a:r>
            <a:r>
              <a:rPr lang="en-AU" sz="3400" dirty="0">
                <a:latin typeface="Arial" panose="020B0604020202020204" pitchFamily="34" charset="0"/>
                <a:cs typeface="Arial" panose="020B0604020202020204" pitchFamily="34" charset="0"/>
              </a:rPr>
              <a:t>FST manured organic plots </a:t>
            </a:r>
            <a:r>
              <a:rPr lang="en-AU" sz="3400" dirty="0" smtClean="0">
                <a:latin typeface="Arial" panose="020B0604020202020204" pitchFamily="34" charset="0"/>
                <a:cs typeface="Arial" panose="020B0604020202020204" pitchFamily="34" charset="0"/>
              </a:rPr>
              <a:t>sequestered 3,596.6 </a:t>
            </a:r>
            <a:r>
              <a:rPr lang="en-AU" sz="3400" dirty="0">
                <a:latin typeface="Arial" panose="020B0604020202020204" pitchFamily="34" charset="0"/>
                <a:cs typeface="Arial" panose="020B0604020202020204" pitchFamily="34" charset="0"/>
              </a:rPr>
              <a:t>kg of CO2/ha/yr. </a:t>
            </a:r>
          </a:p>
          <a:p>
            <a:pPr marL="0" indent="0" eaLnBrk="1" hangingPunct="1">
              <a:buFontTx/>
              <a:buNone/>
              <a:defRPr/>
            </a:pPr>
            <a:endParaRPr lang="en-AU" sz="3400" dirty="0" smtClean="0">
              <a:latin typeface="Arial" panose="020B0604020202020204" pitchFamily="34" charset="0"/>
              <a:cs typeface="Arial" panose="020B0604020202020204" pitchFamily="34" charset="0"/>
            </a:endParaRPr>
          </a:p>
          <a:p>
            <a:pPr marL="0" indent="0" eaLnBrk="1" hangingPunct="1">
              <a:buFontTx/>
              <a:buNone/>
              <a:defRPr/>
            </a:pPr>
            <a:r>
              <a:rPr lang="en-AU" sz="3400" dirty="0" smtClean="0">
                <a:latin typeface="Arial" panose="020B0604020202020204" pitchFamily="34" charset="0"/>
                <a:cs typeface="Arial" panose="020B0604020202020204" pitchFamily="34" charset="0"/>
              </a:rPr>
              <a:t>Sekem, Egypt, </a:t>
            </a:r>
            <a:r>
              <a:rPr lang="en-AU" sz="3400" dirty="0">
                <a:latin typeface="Arial" panose="020B0604020202020204" pitchFamily="34" charset="0"/>
                <a:cs typeface="Arial" panose="020B0604020202020204" pitchFamily="34" charset="0"/>
              </a:rPr>
              <a:t>has sequestered 3,303 kgs of CO</a:t>
            </a:r>
            <a:r>
              <a:rPr lang="en-AU" sz="3400" baseline="-25000" dirty="0">
                <a:latin typeface="Arial" panose="020B0604020202020204" pitchFamily="34" charset="0"/>
                <a:cs typeface="Arial" panose="020B0604020202020204" pitchFamily="34" charset="0"/>
              </a:rPr>
              <a:t>2</a:t>
            </a:r>
            <a:r>
              <a:rPr lang="en-AU" sz="3400" dirty="0">
                <a:latin typeface="Arial" panose="020B0604020202020204" pitchFamily="34" charset="0"/>
                <a:cs typeface="Arial" panose="020B0604020202020204" pitchFamily="34" charset="0"/>
              </a:rPr>
              <a:t> per hectare per</a:t>
            </a:r>
            <a:r>
              <a:rPr lang="en-AU" sz="3400" dirty="0"/>
              <a:t> year </a:t>
            </a:r>
            <a:endParaRPr lang="en-AU" sz="3400" dirty="0" smtClean="0"/>
          </a:p>
          <a:p>
            <a:pPr marL="0" indent="0" eaLnBrk="1" hangingPunct="1">
              <a:buFontTx/>
              <a:buNone/>
              <a:defRPr/>
            </a:pPr>
            <a:endParaRPr lang="en-AU" sz="3400" dirty="0"/>
          </a:p>
          <a:p>
            <a:pPr marL="0" indent="0" eaLnBrk="1" hangingPunct="1">
              <a:buFontTx/>
              <a:buNone/>
              <a:defRPr/>
            </a:pPr>
            <a:r>
              <a:rPr lang="en-AU" sz="3400" b="1" dirty="0" smtClean="0"/>
              <a:t>If extrapolated globally, good organic practices can sequester around 17 Gt </a:t>
            </a:r>
            <a:r>
              <a:rPr lang="en-AU" sz="3400" b="1" dirty="0"/>
              <a:t>p</a:t>
            </a:r>
            <a:r>
              <a:rPr lang="en-AU" sz="3400" b="1" dirty="0" smtClean="0"/>
              <a:t>er year</a:t>
            </a:r>
          </a:p>
          <a:p>
            <a:pPr marL="0" indent="0" eaLnBrk="1" hangingPunct="1">
              <a:buFontTx/>
              <a:buNone/>
              <a:defRPr/>
            </a:pPr>
            <a:endParaRPr lang="en-AU" sz="3400" b="1" dirty="0" smtClean="0"/>
          </a:p>
          <a:p>
            <a:pPr marL="0" indent="0">
              <a:buNone/>
              <a:defRPr/>
            </a:pPr>
            <a:r>
              <a:rPr lang="en-AU" sz="3400" b="1" dirty="0"/>
              <a:t>It would take </a:t>
            </a:r>
            <a:r>
              <a:rPr lang="en-AU" sz="3400" b="1" dirty="0" smtClean="0"/>
              <a:t>57 </a:t>
            </a:r>
            <a:r>
              <a:rPr lang="en-AU" sz="3400" b="1" dirty="0"/>
              <a:t>years to remove the </a:t>
            </a:r>
            <a:r>
              <a:rPr lang="en-US" sz="3400" b="1" dirty="0"/>
              <a:t>946.72 gt of </a:t>
            </a:r>
            <a:r>
              <a:rPr lang="en-US" sz="3400" b="1" dirty="0" smtClean="0"/>
              <a:t>CO</a:t>
            </a:r>
            <a:r>
              <a:rPr lang="en-US" sz="3400" b="1" baseline="-25000" dirty="0" smtClean="0"/>
              <a:t>2</a:t>
            </a:r>
            <a:r>
              <a:rPr lang="en-US" sz="3400" b="1" dirty="0" smtClean="0"/>
              <a:t> </a:t>
            </a:r>
            <a:r>
              <a:rPr lang="en-US" sz="3400" b="1" dirty="0"/>
              <a:t>and reverse climate </a:t>
            </a:r>
            <a:r>
              <a:rPr lang="en-US" sz="3400" b="1" dirty="0" smtClean="0"/>
              <a:t>change</a:t>
            </a:r>
          </a:p>
          <a:p>
            <a:pPr marL="0" indent="0">
              <a:buNone/>
              <a:defRPr/>
            </a:pPr>
            <a:endParaRPr lang="en-US" sz="3400" b="1" dirty="0">
              <a:latin typeface="Arial" charset="0"/>
              <a:cs typeface="Arial" charset="0"/>
            </a:endParaRPr>
          </a:p>
          <a:p>
            <a:pPr marL="0" indent="0" eaLnBrk="1" hangingPunct="1">
              <a:buFontTx/>
              <a:buNone/>
              <a:defRPr/>
            </a:pPr>
            <a:endParaRPr lang="en-AU" b="1" dirty="0" smtClean="0">
              <a:ea typeface="+mn-ea"/>
            </a:endParaRPr>
          </a:p>
        </p:txBody>
      </p:sp>
    </p:spTree>
    <p:extLst>
      <p:ext uri="{BB962C8B-B14F-4D97-AF65-F5344CB8AC3E}">
        <p14:creationId xmlns:p14="http://schemas.microsoft.com/office/powerpoint/2010/main" val="35000777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1196446"/>
            <a:ext cx="9144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pPr algn="ctr"/>
            <a:r>
              <a:rPr lang="en-AU" sz="2800" dirty="0" smtClean="0">
                <a:latin typeface="Arial" charset="0"/>
                <a:cs typeface="Arial" charset="0"/>
              </a:rPr>
              <a:t>This </a:t>
            </a:r>
            <a:r>
              <a:rPr lang="en-AU" sz="2800" dirty="0">
                <a:latin typeface="Arial" charset="0"/>
                <a:cs typeface="Arial" charset="0"/>
              </a:rPr>
              <a:t>is the third phase of the global organic </a:t>
            </a:r>
            <a:r>
              <a:rPr lang="en-AU" sz="2800" dirty="0" smtClean="0">
                <a:latin typeface="Arial" charset="0"/>
                <a:cs typeface="Arial" charset="0"/>
              </a:rPr>
              <a:t>movement</a:t>
            </a:r>
            <a:endParaRPr lang="en-US" sz="2800" dirty="0">
              <a:latin typeface="Arial" charset="0"/>
              <a:cs typeface="Arial" charset="0"/>
            </a:endParaRPr>
          </a:p>
          <a:p>
            <a:endParaRPr lang="en-US" dirty="0">
              <a:latin typeface="Times" charset="0"/>
            </a:endParaRPr>
          </a:p>
        </p:txBody>
      </p:sp>
      <p:sp>
        <p:nvSpPr>
          <p:cNvPr id="18435" name="TextBox 2"/>
          <p:cNvSpPr txBox="1">
            <a:spLocks noChangeArrowheads="1"/>
          </p:cNvSpPr>
          <p:nvPr/>
        </p:nvSpPr>
        <p:spPr bwMode="auto">
          <a:xfrm>
            <a:off x="304800" y="30480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pPr algn="ctr"/>
            <a:r>
              <a:rPr lang="en-AU" sz="4000" b="1" dirty="0" smtClean="0">
                <a:latin typeface="Arial" charset="0"/>
                <a:cs typeface="Arial" charset="0"/>
              </a:rPr>
              <a:t>What is Organic 3.0?</a:t>
            </a:r>
            <a:endParaRPr lang="en-AU" sz="4000" b="1" dirty="0">
              <a:latin typeface="Arial" charset="0"/>
              <a:cs typeface="Arial" charset="0"/>
            </a:endParaRPr>
          </a:p>
          <a:p>
            <a:endParaRPr lang="en-US" dirty="0">
              <a:latin typeface="Times" charset="0"/>
            </a:endParaRPr>
          </a:p>
        </p:txBody>
      </p:sp>
      <p:pic>
        <p:nvPicPr>
          <p:cNvPr id="4" name="Picture 3"/>
          <p:cNvPicPr>
            <a:picLocks noChangeAspect="1"/>
          </p:cNvPicPr>
          <p:nvPr/>
        </p:nvPicPr>
        <p:blipFill>
          <a:blip r:embed="rId3"/>
          <a:stretch>
            <a:fillRect/>
          </a:stretch>
        </p:blipFill>
        <p:spPr>
          <a:xfrm>
            <a:off x="0" y="1811868"/>
            <a:ext cx="9144000" cy="4998970"/>
          </a:xfrm>
          <a:prstGeom prst="rect">
            <a:avLst/>
          </a:prstGeom>
        </p:spPr>
      </p:pic>
    </p:spTree>
    <p:extLst>
      <p:ext uri="{BB962C8B-B14F-4D97-AF65-F5344CB8AC3E}">
        <p14:creationId xmlns:p14="http://schemas.microsoft.com/office/powerpoint/2010/main" val="15021044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AU" sz="3200" dirty="0">
                <a:latin typeface="Arial" charset="0"/>
                <a:cs typeface="Arial" charset="0"/>
              </a:rPr>
              <a:t>Soil Carbon Sequestration</a:t>
            </a:r>
          </a:p>
        </p:txBody>
      </p:sp>
      <p:sp>
        <p:nvSpPr>
          <p:cNvPr id="45059" name="Rectangle 3"/>
          <p:cNvSpPr>
            <a:spLocks noGrp="1" noChangeArrowheads="1"/>
          </p:cNvSpPr>
          <p:nvPr>
            <p:ph type="body" idx="1"/>
          </p:nvPr>
        </p:nvSpPr>
        <p:spPr>
          <a:xfrm>
            <a:off x="391348" y="1341438"/>
            <a:ext cx="8382000" cy="4495800"/>
          </a:xfrm>
        </p:spPr>
        <p:txBody>
          <a:bodyPr>
            <a:normAutofit lnSpcReduction="10000"/>
          </a:bodyPr>
          <a:lstStyle/>
          <a:p>
            <a:pPr marL="0" indent="0" eaLnBrk="1" hangingPunct="1">
              <a:buFontTx/>
              <a:buNone/>
              <a:defRPr/>
            </a:pPr>
            <a:r>
              <a:rPr lang="en-AU" dirty="0">
                <a:latin typeface="Arial" charset="0"/>
                <a:cs typeface="Arial" charset="0"/>
              </a:rPr>
              <a:t>The Rodale Compost Utilization Trial sequestered 8,220.8 kg of CO2/ha/yr. </a:t>
            </a:r>
          </a:p>
          <a:p>
            <a:pPr marL="0" indent="0" eaLnBrk="1" hangingPunct="1">
              <a:buFontTx/>
              <a:buNone/>
              <a:defRPr/>
            </a:pPr>
            <a:endParaRPr lang="en-AU" dirty="0" smtClean="0">
              <a:latin typeface="Arial" charset="0"/>
              <a:cs typeface="Arial" charset="0"/>
            </a:endParaRPr>
          </a:p>
          <a:p>
            <a:r>
              <a:rPr lang="en-US" dirty="0"/>
              <a:t>(Total Agricultural Land 4,883,697,000 ha x 8,220.8 kg of CO2/ha/yr) </a:t>
            </a:r>
          </a:p>
          <a:p>
            <a:endParaRPr lang="en-US" dirty="0"/>
          </a:p>
          <a:p>
            <a:r>
              <a:rPr lang="en-US" dirty="0"/>
              <a:t>I</a:t>
            </a:r>
            <a:r>
              <a:rPr lang="en-US" dirty="0" smtClean="0"/>
              <a:t>f </a:t>
            </a:r>
            <a:r>
              <a:rPr lang="en-US" dirty="0"/>
              <a:t>extrapolated globally would sequester 40 Gt of CO</a:t>
            </a:r>
            <a:r>
              <a:rPr lang="en-US" baseline="-25000" dirty="0"/>
              <a:t>2</a:t>
            </a:r>
            <a:r>
              <a:rPr lang="en-US" dirty="0"/>
              <a:t>.</a:t>
            </a:r>
            <a:endParaRPr lang="en-AU" dirty="0">
              <a:latin typeface="Arial" charset="0"/>
              <a:cs typeface="Arial" charset="0"/>
            </a:endParaRPr>
          </a:p>
          <a:p>
            <a:pPr marL="0" indent="0">
              <a:buNone/>
              <a:defRPr/>
            </a:pPr>
            <a:r>
              <a:rPr lang="en-AU" sz="2800" b="1" dirty="0"/>
              <a:t>It would </a:t>
            </a:r>
            <a:r>
              <a:rPr lang="en-AU" sz="2800" b="1" dirty="0" smtClean="0"/>
              <a:t>take 24 years to </a:t>
            </a:r>
            <a:r>
              <a:rPr lang="en-AU" sz="2800" b="1" dirty="0"/>
              <a:t>remove the </a:t>
            </a:r>
            <a:r>
              <a:rPr lang="en-US" sz="2800" b="1" dirty="0"/>
              <a:t>946.72 gt of </a:t>
            </a:r>
            <a:r>
              <a:rPr lang="en-US" sz="2800" b="1" dirty="0" smtClean="0"/>
              <a:t>CO</a:t>
            </a:r>
            <a:r>
              <a:rPr lang="en-US" sz="2800" b="1" baseline="-25000" dirty="0" smtClean="0"/>
              <a:t>2</a:t>
            </a:r>
            <a:r>
              <a:rPr lang="en-US" sz="2800" b="1" dirty="0" smtClean="0"/>
              <a:t> and reverse climate change</a:t>
            </a:r>
            <a:endParaRPr lang="en-AU" dirty="0">
              <a:latin typeface="Arial" charset="0"/>
              <a:cs typeface="Arial" charset="0"/>
            </a:endParaRPr>
          </a:p>
          <a:p>
            <a:pPr marL="0" indent="0" eaLnBrk="1" hangingPunct="1">
              <a:buFontTx/>
              <a:buNone/>
              <a:defRPr/>
            </a:pPr>
            <a:endParaRPr lang="en-AU" dirty="0">
              <a:latin typeface="Arial" charset="0"/>
              <a:cs typeface="Arial" charset="0"/>
            </a:endParaRPr>
          </a:p>
          <a:p>
            <a:pPr marL="0" indent="0" eaLnBrk="1" hangingPunct="1">
              <a:buFontTx/>
              <a:buNone/>
              <a:defRPr/>
            </a:pPr>
            <a:endParaRPr lang="en-AU" dirty="0">
              <a:latin typeface="Arial" charset="0"/>
              <a:cs typeface="Arial" charset="0"/>
            </a:endParaRPr>
          </a:p>
          <a:p>
            <a:pPr marL="0" indent="0" eaLnBrk="1" hangingPunct="1">
              <a:buFontTx/>
              <a:buNone/>
              <a:defRPr/>
            </a:pPr>
            <a:endParaRPr lang="en-AU" dirty="0">
              <a:latin typeface="Arial" charset="0"/>
              <a:cs typeface="Arial" charset="0"/>
            </a:endParaRPr>
          </a:p>
          <a:p>
            <a:pPr marL="0" indent="0" eaLnBrk="1" hangingPunct="1">
              <a:buFontTx/>
              <a:buNone/>
              <a:defRPr/>
            </a:pPr>
            <a:endParaRPr lang="en-AU" sz="2000" dirty="0">
              <a:latin typeface="Vista Sans OT Medium" charset="0"/>
            </a:endParaRPr>
          </a:p>
          <a:p>
            <a:pPr marL="0" indent="0" eaLnBrk="1" hangingPunct="1">
              <a:defRPr/>
            </a:pPr>
            <a:endParaRPr lang="en-AU" sz="2000" dirty="0">
              <a:latin typeface="Vista Sans OT Medium" charset="0"/>
            </a:endParaRPr>
          </a:p>
        </p:txBody>
      </p:sp>
    </p:spTree>
    <p:extLst>
      <p:ext uri="{BB962C8B-B14F-4D97-AF65-F5344CB8AC3E}">
        <p14:creationId xmlns:p14="http://schemas.microsoft.com/office/powerpoint/2010/main" val="35140948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algn="ctr" eaLnBrk="1" hangingPunct="1"/>
            <a:r>
              <a:rPr lang="en-AU" sz="3200" dirty="0" smtClean="0">
                <a:latin typeface="Arial" charset="0"/>
                <a:cs typeface="Arial" charset="0"/>
              </a:rPr>
              <a:t>Regenerative Grazing</a:t>
            </a:r>
            <a:endParaRPr lang="en-AU" sz="3200" dirty="0">
              <a:latin typeface="Arial" charset="0"/>
              <a:cs typeface="Arial" charset="0"/>
            </a:endParaRPr>
          </a:p>
        </p:txBody>
      </p:sp>
      <p:sp>
        <p:nvSpPr>
          <p:cNvPr id="45059" name="Rectangle 3"/>
          <p:cNvSpPr>
            <a:spLocks noGrp="1" noChangeArrowheads="1"/>
          </p:cNvSpPr>
          <p:nvPr>
            <p:ph type="body" idx="1"/>
          </p:nvPr>
        </p:nvSpPr>
        <p:spPr>
          <a:xfrm>
            <a:off x="468313" y="1341438"/>
            <a:ext cx="8382000" cy="4495800"/>
          </a:xfrm>
        </p:spPr>
        <p:txBody>
          <a:bodyPr>
            <a:normAutofit fontScale="92500" lnSpcReduction="20000"/>
          </a:bodyPr>
          <a:lstStyle/>
          <a:p>
            <a:r>
              <a:rPr lang="en-US" sz="2000" dirty="0">
                <a:solidFill>
                  <a:schemeClr val="tx1"/>
                </a:solidFill>
              </a:rPr>
              <a:t>‘In a region of extensive soil degradation in the southeastern United States, we evaluated soil C accumulation for 3 years across a 7-year chronosequence of three farms converted to management-intensive grazing. </a:t>
            </a:r>
            <a:endParaRPr lang="en-US" sz="2000" dirty="0" smtClean="0">
              <a:solidFill>
                <a:schemeClr val="tx1"/>
              </a:solidFill>
            </a:endParaRPr>
          </a:p>
          <a:p>
            <a:endParaRPr lang="en-US" sz="2000" dirty="0" smtClean="0">
              <a:solidFill>
                <a:schemeClr val="tx1"/>
              </a:solidFill>
            </a:endParaRPr>
          </a:p>
          <a:p>
            <a:r>
              <a:rPr lang="en-US" sz="2000" dirty="0" smtClean="0">
                <a:solidFill>
                  <a:schemeClr val="tx1"/>
                </a:solidFill>
              </a:rPr>
              <a:t>Here </a:t>
            </a:r>
            <a:r>
              <a:rPr lang="en-US" sz="2000" dirty="0">
                <a:solidFill>
                  <a:schemeClr val="tx1"/>
                </a:solidFill>
              </a:rPr>
              <a:t>we show that these farms accumulated C at 8.0 Mg ha−1 yr−1, increasing cation exchange and water holding capacity by 95% and 34%, respectively.’ (Machmuller et al. 2015)</a:t>
            </a:r>
            <a:endParaRPr lang="en-AU" sz="2000" dirty="0">
              <a:solidFill>
                <a:schemeClr val="tx1"/>
              </a:solidFill>
            </a:endParaRPr>
          </a:p>
          <a:p>
            <a:pPr marL="0" indent="0" eaLnBrk="1" hangingPunct="1">
              <a:buFontTx/>
              <a:buNone/>
              <a:defRPr/>
            </a:pPr>
            <a:endParaRPr lang="en-AU" sz="2000" dirty="0">
              <a:latin typeface="Arial" charset="0"/>
              <a:cs typeface="Arial" charset="0"/>
            </a:endParaRPr>
          </a:p>
          <a:p>
            <a:r>
              <a:rPr lang="en-US" sz="2400" b="1" dirty="0"/>
              <a:t>If these </a:t>
            </a:r>
            <a:r>
              <a:rPr lang="en-US" sz="2400" b="1" dirty="0" smtClean="0"/>
              <a:t>regenerative grazing </a:t>
            </a:r>
            <a:r>
              <a:rPr lang="en-US" sz="2400" b="1" dirty="0"/>
              <a:t>practices were implemented on the world’s grazing lands they would sequester 98.5 </a:t>
            </a:r>
            <a:r>
              <a:rPr lang="en-AU" sz="2400" b="1" dirty="0"/>
              <a:t>gt CO</a:t>
            </a:r>
            <a:r>
              <a:rPr lang="en-AU" sz="2400" b="1" baseline="-25000" dirty="0"/>
              <a:t>2</a:t>
            </a:r>
            <a:r>
              <a:rPr lang="en-AU" sz="2400" b="1" dirty="0"/>
              <a:t>/yr.</a:t>
            </a:r>
            <a:r>
              <a:rPr lang="en-US" sz="2400" b="1" dirty="0"/>
              <a:t> </a:t>
            </a:r>
            <a:endParaRPr lang="en-US" sz="2400" b="1" dirty="0" smtClean="0"/>
          </a:p>
          <a:p>
            <a:endParaRPr lang="en-US" sz="2000" b="1" dirty="0" smtClean="0"/>
          </a:p>
          <a:p>
            <a:r>
              <a:rPr lang="en-US" sz="2000" dirty="0" smtClean="0"/>
              <a:t>(</a:t>
            </a:r>
            <a:r>
              <a:rPr lang="en-US" sz="2000" dirty="0"/>
              <a:t>Grasslands: 3,356,940,000 ha x 29.36 = 98.5 </a:t>
            </a:r>
            <a:r>
              <a:rPr lang="en-AU" sz="2000" dirty="0"/>
              <a:t>gt CO</a:t>
            </a:r>
            <a:r>
              <a:rPr lang="en-AU" sz="2000" baseline="-25000" dirty="0"/>
              <a:t>2</a:t>
            </a:r>
            <a:r>
              <a:rPr lang="en-AU" sz="2000" dirty="0"/>
              <a:t>/yr</a:t>
            </a:r>
            <a:r>
              <a:rPr lang="en-AU" sz="2000" dirty="0" smtClean="0"/>
              <a:t>)</a:t>
            </a:r>
          </a:p>
          <a:p>
            <a:pPr marL="0" indent="0">
              <a:buNone/>
              <a:defRPr/>
            </a:pPr>
            <a:r>
              <a:rPr lang="en-AU" b="1" dirty="0"/>
              <a:t>It would take </a:t>
            </a:r>
            <a:r>
              <a:rPr lang="en-AU" b="1" dirty="0" smtClean="0"/>
              <a:t>10 </a:t>
            </a:r>
            <a:r>
              <a:rPr lang="en-AU" b="1" dirty="0"/>
              <a:t>years to remove the </a:t>
            </a:r>
            <a:r>
              <a:rPr lang="en-US" b="1" dirty="0"/>
              <a:t>946.72 gt of </a:t>
            </a:r>
            <a:r>
              <a:rPr lang="en-US" b="1" dirty="0" smtClean="0"/>
              <a:t>CO</a:t>
            </a:r>
            <a:r>
              <a:rPr lang="en-US" b="1" baseline="-25000" dirty="0" smtClean="0"/>
              <a:t>2</a:t>
            </a:r>
            <a:r>
              <a:rPr lang="en-US" b="1" dirty="0" smtClean="0"/>
              <a:t> </a:t>
            </a:r>
            <a:r>
              <a:rPr lang="en-US" b="1" dirty="0"/>
              <a:t>and reverse climate change</a:t>
            </a:r>
            <a:endParaRPr lang="en-AU" dirty="0">
              <a:latin typeface="Arial" charset="0"/>
              <a:cs typeface="Arial" charset="0"/>
            </a:endParaRPr>
          </a:p>
          <a:p>
            <a:pPr marL="0" indent="0">
              <a:buNone/>
              <a:defRPr/>
            </a:pPr>
            <a:endParaRPr lang="en-AU" sz="2000" dirty="0">
              <a:latin typeface="Arial" charset="0"/>
              <a:cs typeface="Arial" charset="0"/>
            </a:endParaRPr>
          </a:p>
          <a:p>
            <a:endParaRPr lang="en-AU" sz="2000" dirty="0"/>
          </a:p>
          <a:p>
            <a:pPr marL="0" indent="0" eaLnBrk="1" hangingPunct="1">
              <a:buFontTx/>
              <a:buNone/>
              <a:defRPr/>
            </a:pPr>
            <a:endParaRPr lang="en-AU" sz="2000" dirty="0">
              <a:latin typeface="Vista Sans OT Medium" charset="0"/>
            </a:endParaRPr>
          </a:p>
          <a:p>
            <a:pPr marL="0" indent="0" eaLnBrk="1" hangingPunct="1">
              <a:defRPr/>
            </a:pPr>
            <a:endParaRPr lang="en-AU" sz="2000" dirty="0">
              <a:latin typeface="Vista Sans OT Medium" charset="0"/>
            </a:endParaRPr>
          </a:p>
        </p:txBody>
      </p:sp>
    </p:spTree>
    <p:extLst>
      <p:ext uri="{BB962C8B-B14F-4D97-AF65-F5344CB8AC3E}">
        <p14:creationId xmlns:p14="http://schemas.microsoft.com/office/powerpoint/2010/main" val="17101372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AU" sz="2800" b="1" dirty="0">
                <a:latin typeface="Vista Sans OT Medium" charset="0"/>
              </a:rPr>
              <a:t>Soil Organic Matter and Nitrogen</a:t>
            </a:r>
            <a:endParaRPr lang="en-AU" sz="2800" dirty="0">
              <a:latin typeface="Vista Sans OT Medium" charset="0"/>
            </a:endParaRPr>
          </a:p>
        </p:txBody>
      </p:sp>
      <p:sp>
        <p:nvSpPr>
          <p:cNvPr id="102403" name="Rectangle 3"/>
          <p:cNvSpPr>
            <a:spLocks noGrp="1" noChangeArrowheads="1"/>
          </p:cNvSpPr>
          <p:nvPr>
            <p:ph type="body" idx="1"/>
          </p:nvPr>
        </p:nvSpPr>
        <p:spPr>
          <a:xfrm>
            <a:off x="457200" y="1368905"/>
            <a:ext cx="8229600" cy="4964162"/>
          </a:xfrm>
          <a:noFill/>
          <a:extLst>
            <a:ext uri="{909E8E84-426E-40dd-AFC4-6F175D3DCCD1}">
              <a14:hiddenFill xmlns:a14="http://schemas.microsoft.com/office/drawing/2010/main">
                <a:solidFill>
                  <a:schemeClr val="tx2"/>
                </a:solidFill>
              </a14:hiddenFill>
            </a:ext>
          </a:extLst>
        </p:spPr>
        <p:txBody>
          <a:bodyPr/>
          <a:lstStyle/>
          <a:p>
            <a:pPr eaLnBrk="1" hangingPunct="1">
              <a:buFont typeface="Wingdings" charset="0"/>
              <a:buNone/>
            </a:pPr>
            <a:r>
              <a:rPr lang="en-US" b="1" dirty="0">
                <a:latin typeface="Arial" charset="0"/>
                <a:cs typeface="Arial" charset="0"/>
              </a:rPr>
              <a:t>Synthetic Nitrogen </a:t>
            </a:r>
            <a:r>
              <a:rPr lang="en-US" b="1" dirty="0" smtClean="0">
                <a:latin typeface="Arial" charset="0"/>
                <a:cs typeface="Arial" charset="0"/>
              </a:rPr>
              <a:t>Fertilizers </a:t>
            </a:r>
            <a:r>
              <a:rPr lang="en-US" b="1" dirty="0">
                <a:latin typeface="Arial" charset="0"/>
                <a:cs typeface="Arial" charset="0"/>
              </a:rPr>
              <a:t>Deplete Carbon </a:t>
            </a:r>
            <a:br>
              <a:rPr lang="en-US" b="1" dirty="0">
                <a:latin typeface="Arial" charset="0"/>
                <a:cs typeface="Arial" charset="0"/>
              </a:rPr>
            </a:br>
            <a:endParaRPr lang="en-US" b="1" dirty="0">
              <a:latin typeface="Arial" charset="0"/>
              <a:cs typeface="Arial" charset="0"/>
            </a:endParaRPr>
          </a:p>
          <a:p>
            <a:pPr eaLnBrk="1" hangingPunct="1">
              <a:buFont typeface="Wingdings" charset="0"/>
              <a:buNone/>
            </a:pPr>
            <a:r>
              <a:rPr lang="en-US" sz="2400" dirty="0">
                <a:latin typeface="Arial" charset="0"/>
                <a:cs typeface="Arial" charset="0"/>
              </a:rPr>
              <a:t>Scientists from the University of Illinois </a:t>
            </a:r>
            <a:r>
              <a:rPr lang="en-US" sz="2400" dirty="0" smtClean="0">
                <a:latin typeface="Arial" charset="0"/>
                <a:cs typeface="Arial" charset="0"/>
              </a:rPr>
              <a:t>analyzed </a:t>
            </a:r>
            <a:r>
              <a:rPr lang="en-US" sz="2400" dirty="0">
                <a:latin typeface="Arial" charset="0"/>
                <a:cs typeface="Arial" charset="0"/>
              </a:rPr>
              <a:t>the results of a 50 year agricultural trial and found that synthetic nitrogen </a:t>
            </a:r>
            <a:r>
              <a:rPr lang="en-US" sz="2400" dirty="0" smtClean="0">
                <a:latin typeface="Arial" charset="0"/>
                <a:cs typeface="Arial" charset="0"/>
              </a:rPr>
              <a:t>fertilizer </a:t>
            </a:r>
            <a:r>
              <a:rPr lang="en-US" sz="2400" dirty="0">
                <a:latin typeface="Arial" charset="0"/>
                <a:cs typeface="Arial" charset="0"/>
              </a:rPr>
              <a:t>resulted in all the carbon residues from the crop disappearing as well as an average loss of around 10,000 kg of soil carbon per hectare. </a:t>
            </a:r>
          </a:p>
          <a:p>
            <a:r>
              <a:rPr lang="en-US" sz="2400" b="1" dirty="0">
                <a:latin typeface="Arial" charset="0"/>
                <a:cs typeface="Arial" charset="0"/>
              </a:rPr>
              <a:t>Kg/ha = lbs/</a:t>
            </a:r>
            <a:r>
              <a:rPr lang="en-US" sz="2400" b="1" dirty="0" smtClean="0">
                <a:latin typeface="Arial" charset="0"/>
                <a:cs typeface="Arial" charset="0"/>
              </a:rPr>
              <a:t>acre</a:t>
            </a:r>
            <a:endParaRPr lang="en-US" sz="2400" dirty="0">
              <a:latin typeface="Arial" charset="0"/>
              <a:cs typeface="Arial" charset="0"/>
            </a:endParaRPr>
          </a:p>
          <a:p>
            <a:pPr eaLnBrk="1" hangingPunct="1">
              <a:buFont typeface="Wingdings" charset="0"/>
              <a:buNone/>
            </a:pPr>
            <a:r>
              <a:rPr lang="en-US" sz="2400" dirty="0">
                <a:latin typeface="Arial" charset="0"/>
                <a:cs typeface="Arial" charset="0"/>
              </a:rPr>
              <a:t>This is around </a:t>
            </a:r>
            <a:r>
              <a:rPr lang="en-AU" sz="2400" dirty="0">
                <a:latin typeface="Arial" charset="0"/>
                <a:cs typeface="Arial" charset="0"/>
              </a:rPr>
              <a:t>36,700</a:t>
            </a:r>
            <a:r>
              <a:rPr lang="en-US" sz="2400" dirty="0">
                <a:latin typeface="Arial" charset="0"/>
                <a:cs typeface="Arial" charset="0"/>
              </a:rPr>
              <a:t> kg of carbon dioxide per hectare on top of the many thousands of kilograms of crop residue that is converted into CO</a:t>
            </a:r>
            <a:r>
              <a:rPr lang="en-US" sz="2400" baseline="-25000" dirty="0">
                <a:latin typeface="Arial" charset="0"/>
                <a:cs typeface="Arial" charset="0"/>
              </a:rPr>
              <a:t>2</a:t>
            </a:r>
            <a:r>
              <a:rPr lang="en-US" sz="2400" dirty="0">
                <a:latin typeface="Arial" charset="0"/>
                <a:cs typeface="Arial" charset="0"/>
              </a:rPr>
              <a:t> every year. </a:t>
            </a:r>
          </a:p>
          <a:p>
            <a:pPr>
              <a:spcBef>
                <a:spcPct val="0"/>
              </a:spcBef>
              <a:buFontTx/>
              <a:buNone/>
            </a:pPr>
            <a:endParaRPr lang="en-AU" dirty="0">
              <a:latin typeface="Vista Sans OT Medium" charset="0"/>
            </a:endParaRPr>
          </a:p>
        </p:txBody>
      </p:sp>
    </p:spTree>
    <p:extLst>
      <p:ext uri="{BB962C8B-B14F-4D97-AF65-F5344CB8AC3E}">
        <p14:creationId xmlns:p14="http://schemas.microsoft.com/office/powerpoint/2010/main" val="29226906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AU" sz="2800" b="1" dirty="0">
                <a:latin typeface="Vista Sans OT Medium" charset="0"/>
              </a:rPr>
              <a:t>Soil Organic Matter and Nitrogen</a:t>
            </a:r>
          </a:p>
        </p:txBody>
      </p:sp>
      <p:sp>
        <p:nvSpPr>
          <p:cNvPr id="104451" name="Rectangle 3"/>
          <p:cNvSpPr>
            <a:spLocks noGrp="1" noChangeArrowheads="1"/>
          </p:cNvSpPr>
          <p:nvPr>
            <p:ph type="body" idx="1"/>
          </p:nvPr>
        </p:nvSpPr>
        <p:spPr>
          <a:xfrm>
            <a:off x="457200" y="1219200"/>
            <a:ext cx="8472488" cy="5452533"/>
          </a:xfrm>
          <a:noFill/>
          <a:extLst>
            <a:ext uri="{909E8E84-426E-40dd-AFC4-6F175D3DCCD1}">
              <a14:hiddenFill xmlns:a14="http://schemas.microsoft.com/office/drawing/2010/main">
                <a:solidFill>
                  <a:schemeClr val="tx2"/>
                </a:solidFill>
              </a14:hiddenFill>
            </a:ext>
          </a:extLst>
        </p:spPr>
        <p:txBody>
          <a:bodyPr>
            <a:normAutofit fontScale="92500" lnSpcReduction="10000"/>
          </a:bodyPr>
          <a:lstStyle/>
          <a:p>
            <a:pPr algn="ctr" eaLnBrk="1" hangingPunct="1">
              <a:buFont typeface="Wingdings" charset="0"/>
              <a:buNone/>
            </a:pPr>
            <a:r>
              <a:rPr lang="en-US" b="1" dirty="0">
                <a:latin typeface="Arial" charset="0"/>
                <a:cs typeface="Arial" charset="0"/>
              </a:rPr>
              <a:t>Synthetic Nitrogen </a:t>
            </a:r>
            <a:r>
              <a:rPr lang="en-US" b="1" dirty="0" smtClean="0">
                <a:latin typeface="Arial" charset="0"/>
                <a:cs typeface="Arial" charset="0"/>
              </a:rPr>
              <a:t>Fertilizers </a:t>
            </a:r>
            <a:r>
              <a:rPr lang="en-US" b="1" dirty="0">
                <a:latin typeface="Arial" charset="0"/>
                <a:cs typeface="Arial" charset="0"/>
              </a:rPr>
              <a:t>Deplete Carbon </a:t>
            </a:r>
            <a:br>
              <a:rPr lang="en-US" b="1" dirty="0">
                <a:latin typeface="Arial" charset="0"/>
                <a:cs typeface="Arial" charset="0"/>
              </a:rPr>
            </a:br>
            <a:endParaRPr lang="en-US" b="1" dirty="0">
              <a:latin typeface="Arial" charset="0"/>
              <a:cs typeface="Arial" charset="0"/>
            </a:endParaRPr>
          </a:p>
          <a:p>
            <a:pPr>
              <a:spcBef>
                <a:spcPct val="0"/>
              </a:spcBef>
              <a:buFontTx/>
              <a:buNone/>
            </a:pPr>
            <a:r>
              <a:rPr lang="en-US" sz="2800" dirty="0">
                <a:latin typeface="Arial" charset="0"/>
                <a:cs typeface="Arial" charset="0"/>
              </a:rPr>
              <a:t>The researchers found that the higher the application of synthetic nitrogen </a:t>
            </a:r>
            <a:r>
              <a:rPr lang="en-US" sz="2800" dirty="0" smtClean="0">
                <a:latin typeface="Arial" charset="0"/>
                <a:cs typeface="Arial" charset="0"/>
              </a:rPr>
              <a:t>fertilizer </a:t>
            </a:r>
            <a:r>
              <a:rPr lang="en-US" sz="2800" dirty="0">
                <a:latin typeface="Arial" charset="0"/>
                <a:cs typeface="Arial" charset="0"/>
              </a:rPr>
              <a:t>the greater the amount of soil </a:t>
            </a:r>
            <a:r>
              <a:rPr lang="en-US" sz="2800" dirty="0" smtClean="0">
                <a:latin typeface="Arial" charset="0"/>
                <a:cs typeface="Arial" charset="0"/>
              </a:rPr>
              <a:t>carbon lost </a:t>
            </a:r>
            <a:r>
              <a:rPr lang="en-US" sz="2800" dirty="0">
                <a:latin typeface="Arial" charset="0"/>
                <a:cs typeface="Arial" charset="0"/>
              </a:rPr>
              <a:t>as </a:t>
            </a:r>
            <a:r>
              <a:rPr lang="en-US" sz="2800" dirty="0" smtClean="0">
                <a:latin typeface="Arial" charset="0"/>
                <a:cs typeface="Arial" charset="0"/>
              </a:rPr>
              <a:t>CO</a:t>
            </a:r>
            <a:r>
              <a:rPr lang="en-US" sz="2800" baseline="-25000" dirty="0" smtClean="0">
                <a:latin typeface="Arial" charset="0"/>
                <a:cs typeface="Arial" charset="0"/>
              </a:rPr>
              <a:t>2</a:t>
            </a:r>
            <a:r>
              <a:rPr lang="en-US" sz="2800" dirty="0" smtClean="0">
                <a:latin typeface="Arial" charset="0"/>
                <a:cs typeface="Arial" charset="0"/>
              </a:rPr>
              <a:t> and soil nitrogen as N</a:t>
            </a:r>
            <a:r>
              <a:rPr lang="en-US" sz="2800" baseline="-25000" dirty="0" smtClean="0">
                <a:latin typeface="Arial" charset="0"/>
                <a:cs typeface="Arial" charset="0"/>
              </a:rPr>
              <a:t>2</a:t>
            </a:r>
            <a:r>
              <a:rPr lang="en-US" sz="2800" dirty="0" smtClean="0">
                <a:latin typeface="Arial" charset="0"/>
                <a:cs typeface="Arial" charset="0"/>
              </a:rPr>
              <a:t>O – two major GHG gases</a:t>
            </a:r>
            <a:endParaRPr lang="en-US" sz="2800" dirty="0">
              <a:latin typeface="Arial" charset="0"/>
              <a:cs typeface="Arial" charset="0"/>
            </a:endParaRPr>
          </a:p>
          <a:p>
            <a:pPr>
              <a:spcBef>
                <a:spcPct val="0"/>
              </a:spcBef>
              <a:buFontTx/>
              <a:buNone/>
            </a:pPr>
            <a:endParaRPr lang="en-US" sz="2800" dirty="0">
              <a:latin typeface="Arial" charset="0"/>
              <a:cs typeface="Arial" charset="0"/>
            </a:endParaRPr>
          </a:p>
          <a:p>
            <a:pPr>
              <a:spcBef>
                <a:spcPct val="0"/>
              </a:spcBef>
              <a:buFontTx/>
              <a:buNone/>
            </a:pPr>
            <a:r>
              <a:rPr lang="en-US" sz="2800" dirty="0">
                <a:latin typeface="Arial" charset="0"/>
                <a:cs typeface="Arial" charset="0"/>
              </a:rPr>
              <a:t>This is one of the major reasons why conventional agricultural systems have a decline in soil carbon while organic systems increase soil </a:t>
            </a:r>
            <a:r>
              <a:rPr lang="en-US" sz="2800" dirty="0" smtClean="0">
                <a:latin typeface="Arial" charset="0"/>
                <a:cs typeface="Arial" charset="0"/>
              </a:rPr>
              <a:t>carbon</a:t>
            </a:r>
            <a:endParaRPr lang="en-US" sz="2800" dirty="0">
              <a:latin typeface="Arial" charset="0"/>
              <a:cs typeface="Arial" charset="0"/>
            </a:endParaRPr>
          </a:p>
          <a:p>
            <a:pPr>
              <a:spcBef>
                <a:spcPct val="0"/>
              </a:spcBef>
              <a:buFontTx/>
              <a:buNone/>
            </a:pPr>
            <a:endParaRPr lang="en-US" sz="1500" dirty="0">
              <a:latin typeface="Arial" charset="0"/>
              <a:cs typeface="Arial" charset="0"/>
            </a:endParaRPr>
          </a:p>
          <a:p>
            <a:pPr>
              <a:spcBef>
                <a:spcPct val="0"/>
              </a:spcBef>
              <a:buFont typeface="Wingdings" charset="0"/>
              <a:buNone/>
            </a:pPr>
            <a:r>
              <a:rPr lang="en-AU" sz="1500" b="1" dirty="0">
                <a:latin typeface="Arial" charset="0"/>
                <a:cs typeface="Arial" charset="0"/>
              </a:rPr>
              <a:t>Khan, S. A.; Mulvaney, R. L.; Ellsworth, T. R., and Boast C. W. (2007)</a:t>
            </a:r>
            <a:r>
              <a:rPr lang="en-AU" sz="1500" dirty="0">
                <a:latin typeface="Arial" charset="0"/>
                <a:cs typeface="Arial" charset="0"/>
              </a:rPr>
              <a:t>, The Myth of Nitrogen Fertilization for Soil Carbon Sequestration. Journal of Environmental Quality. 2007 Oct 24; 36(6):1821-1832.</a:t>
            </a:r>
          </a:p>
          <a:p>
            <a:pPr>
              <a:spcBef>
                <a:spcPct val="0"/>
              </a:spcBef>
              <a:buNone/>
            </a:pPr>
            <a:r>
              <a:rPr lang="en-US" sz="1500" b="1" dirty="0"/>
              <a:t>Mulvaney R. L., Khan S. A. and Ellsworth T. R., (2009)</a:t>
            </a:r>
            <a:r>
              <a:rPr lang="en-US" sz="1500" dirty="0"/>
              <a:t>, Synthetic Nitrogen Fertilizers Deplete Soil Nitrogen: A Global Dilemma for Sustainable Cereal Production, Journal of Environmental Quality 38:2295-2314 (2009): 10.2134/jeq2008.0527, American Society of Agronomy, Crop Science Society of America, and Soil Science Society of America 677 S. Segoe Rd., Madison, WI 53711 USA </a:t>
            </a:r>
            <a:endParaRPr lang="en-AU" sz="1500" dirty="0"/>
          </a:p>
          <a:p>
            <a:pPr>
              <a:spcBef>
                <a:spcPct val="0"/>
              </a:spcBef>
              <a:buFontTx/>
              <a:buNone/>
            </a:pPr>
            <a:endParaRPr lang="en-US" dirty="0">
              <a:latin typeface="Vista Sans OT Medium" charset="0"/>
            </a:endParaRPr>
          </a:p>
          <a:p>
            <a:pPr>
              <a:spcBef>
                <a:spcPct val="0"/>
              </a:spcBef>
              <a:buFontTx/>
              <a:buNone/>
            </a:pPr>
            <a:endParaRPr lang="en-AU" dirty="0">
              <a:latin typeface="Vista Sans OT Medium" charset="0"/>
            </a:endParaRPr>
          </a:p>
        </p:txBody>
      </p:sp>
    </p:spTree>
    <p:extLst>
      <p:ext uri="{BB962C8B-B14F-4D97-AF65-F5344CB8AC3E}">
        <p14:creationId xmlns:p14="http://schemas.microsoft.com/office/powerpoint/2010/main" val="30202172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AU" sz="2800" b="1" dirty="0">
                <a:latin typeface="Vista Sans OT Medium" charset="0"/>
              </a:rPr>
              <a:t>Soil Organic Matter and Nitrogen</a:t>
            </a:r>
          </a:p>
        </p:txBody>
      </p:sp>
      <p:sp>
        <p:nvSpPr>
          <p:cNvPr id="106499" name="Rectangle 3"/>
          <p:cNvSpPr>
            <a:spLocks noGrp="1" noChangeArrowheads="1"/>
          </p:cNvSpPr>
          <p:nvPr>
            <p:ph type="body" idx="1"/>
          </p:nvPr>
        </p:nvSpPr>
        <p:spPr>
          <a:xfrm>
            <a:off x="381000" y="1295400"/>
            <a:ext cx="8472488" cy="4105275"/>
          </a:xfrm>
          <a:noFill/>
          <a:extLst>
            <a:ext uri="{909E8E84-426E-40dd-AFC4-6F175D3DCCD1}">
              <a14:hiddenFill xmlns:a14="http://schemas.microsoft.com/office/drawing/2010/main">
                <a:solidFill>
                  <a:schemeClr val="tx2"/>
                </a:solidFill>
              </a14:hiddenFill>
            </a:ext>
          </a:extLst>
        </p:spPr>
        <p:txBody>
          <a:bodyPr>
            <a:normAutofit fontScale="92500" lnSpcReduction="10000"/>
          </a:bodyPr>
          <a:lstStyle/>
          <a:p>
            <a:pPr algn="ctr" eaLnBrk="1" hangingPunct="1">
              <a:buFont typeface="Wingdings" charset="0"/>
              <a:buNone/>
            </a:pPr>
            <a:r>
              <a:rPr lang="en-US" b="1" dirty="0">
                <a:latin typeface="Arial" charset="0"/>
                <a:cs typeface="Arial" charset="0"/>
              </a:rPr>
              <a:t>Soil Organic Matter Increases Soil Nitrogen </a:t>
            </a:r>
            <a:br>
              <a:rPr lang="en-US" b="1" dirty="0">
                <a:latin typeface="Arial" charset="0"/>
                <a:cs typeface="Arial" charset="0"/>
              </a:rPr>
            </a:br>
            <a:endParaRPr lang="en-US" b="1" dirty="0">
              <a:latin typeface="Arial" charset="0"/>
              <a:cs typeface="Arial" charset="0"/>
            </a:endParaRPr>
          </a:p>
          <a:p>
            <a:pPr>
              <a:spcBef>
                <a:spcPct val="0"/>
              </a:spcBef>
              <a:buFontTx/>
              <a:buNone/>
            </a:pPr>
            <a:r>
              <a:rPr lang="en-AU" dirty="0">
                <a:latin typeface="Arial" charset="0"/>
                <a:cs typeface="Arial" charset="0"/>
              </a:rPr>
              <a:t>Soil organic matter (SOM) contains nitrogen expressed in a Carbon to Nitrogen Ratio. This is usually between 11:1 to 9:1, however there can be further variations. </a:t>
            </a:r>
          </a:p>
          <a:p>
            <a:pPr>
              <a:spcBef>
                <a:spcPct val="0"/>
              </a:spcBef>
              <a:buFontTx/>
              <a:buNone/>
            </a:pPr>
            <a:endParaRPr lang="en-AU" dirty="0">
              <a:latin typeface="Arial" charset="0"/>
              <a:cs typeface="Arial" charset="0"/>
            </a:endParaRPr>
          </a:p>
          <a:p>
            <a:pPr>
              <a:spcBef>
                <a:spcPct val="0"/>
              </a:spcBef>
              <a:buFontTx/>
              <a:buNone/>
            </a:pPr>
            <a:r>
              <a:rPr lang="en-AU" dirty="0">
                <a:latin typeface="Arial" charset="0"/>
                <a:cs typeface="Arial" charset="0"/>
              </a:rPr>
              <a:t>Accepted approximation ratio for the amount of soil organic carbon in soil organic matter. This is SOC × 1.72 = SOM.</a:t>
            </a:r>
          </a:p>
          <a:p>
            <a:pPr>
              <a:spcBef>
                <a:spcPct val="0"/>
              </a:spcBef>
              <a:buFontTx/>
              <a:buNone/>
            </a:pPr>
            <a:endParaRPr lang="en-AU" dirty="0">
              <a:latin typeface="Arial" charset="0"/>
              <a:cs typeface="Arial" charset="0"/>
            </a:endParaRPr>
          </a:p>
          <a:p>
            <a:pPr>
              <a:spcBef>
                <a:spcPct val="0"/>
              </a:spcBef>
              <a:buFontTx/>
              <a:buNone/>
            </a:pPr>
            <a:r>
              <a:rPr lang="en-AU" dirty="0">
                <a:latin typeface="Arial" charset="0"/>
                <a:cs typeface="Arial" charset="0"/>
              </a:rPr>
              <a:t>Average  ‘… a 1% increase in organic carbon in the top 20 cm [8 inches] of soil represents a 24 t/ha [24,000 kilograms] increase in soil OC…’ (Jones 2006) </a:t>
            </a:r>
          </a:p>
          <a:p>
            <a:pPr>
              <a:spcBef>
                <a:spcPct val="0"/>
              </a:spcBef>
              <a:buFontTx/>
              <a:buNone/>
            </a:pPr>
            <a:endParaRPr lang="en-US" dirty="0">
              <a:latin typeface="Vista Sans OT Medium" charset="0"/>
            </a:endParaRPr>
          </a:p>
          <a:p>
            <a:pPr>
              <a:spcBef>
                <a:spcPct val="0"/>
              </a:spcBef>
              <a:buFontTx/>
              <a:buNone/>
            </a:pPr>
            <a:endParaRPr lang="en-AU" dirty="0">
              <a:latin typeface="Vista Sans OT Medium" charset="0"/>
            </a:endParaRPr>
          </a:p>
        </p:txBody>
      </p:sp>
    </p:spTree>
    <p:extLst>
      <p:ext uri="{BB962C8B-B14F-4D97-AF65-F5344CB8AC3E}">
        <p14:creationId xmlns:p14="http://schemas.microsoft.com/office/powerpoint/2010/main" val="10274610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381000"/>
            <a:ext cx="6858000" cy="685800"/>
          </a:xfrm>
        </p:spPr>
        <p:txBody>
          <a:bodyPr>
            <a:normAutofit fontScale="90000"/>
          </a:bodyPr>
          <a:lstStyle/>
          <a:p>
            <a:pPr eaLnBrk="1" hangingPunct="1"/>
            <a:r>
              <a:rPr lang="en-AU" sz="4800" dirty="0">
                <a:latin typeface="Arial" charset="0"/>
              </a:rPr>
              <a:t>Organic Matter and N</a:t>
            </a:r>
          </a:p>
        </p:txBody>
      </p:sp>
      <p:sp>
        <p:nvSpPr>
          <p:cNvPr id="2" name="TextBox 1"/>
          <p:cNvSpPr txBox="1"/>
          <p:nvPr/>
        </p:nvSpPr>
        <p:spPr>
          <a:xfrm>
            <a:off x="533400" y="5719763"/>
            <a:ext cx="7937500" cy="954087"/>
          </a:xfrm>
          <a:prstGeom prst="rect">
            <a:avLst/>
          </a:prstGeom>
          <a:noFill/>
        </p:spPr>
        <p:txBody>
          <a:bodyPr>
            <a:spAutoFit/>
          </a:bodyPr>
          <a:lstStyle/>
          <a:p>
            <a:pPr algn="ctr">
              <a:defRPr/>
            </a:pPr>
            <a:r>
              <a:rPr lang="en-AU" sz="2800" b="1" dirty="0">
                <a:latin typeface="+mj-lt"/>
                <a:ea typeface="+mn-ea"/>
              </a:rPr>
              <a:t>The key to high levels of N is high levels of organic </a:t>
            </a:r>
            <a:r>
              <a:rPr lang="en-AU" sz="2800" b="1" dirty="0" smtClean="0">
                <a:latin typeface="+mj-lt"/>
                <a:ea typeface="+mn-ea"/>
              </a:rPr>
              <a:t>matter (kg/ha =lbs/acre)</a:t>
            </a:r>
            <a:endParaRPr lang="en-US" sz="2800" b="1" dirty="0">
              <a:latin typeface="+mj-lt"/>
              <a:ea typeface="+mn-ea"/>
            </a:endParaRPr>
          </a:p>
        </p:txBody>
      </p:sp>
      <p:pic>
        <p:nvPicPr>
          <p:cNvPr id="348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1219200"/>
            <a:ext cx="894556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7140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ctr"/>
            <a:r>
              <a:rPr lang="en-AU" sz="3600" b="1" dirty="0">
                <a:latin typeface="Vista Sans OT Medium" charset="0"/>
                <a:ea typeface="MS PGothic" charset="0"/>
                <a:cs typeface="MS PGothic" charset="0"/>
              </a:rPr>
              <a:t>Climate Resilience</a:t>
            </a:r>
          </a:p>
        </p:txBody>
      </p:sp>
      <p:sp>
        <p:nvSpPr>
          <p:cNvPr id="22531" name="Rectangle 3"/>
          <p:cNvSpPr>
            <a:spLocks noGrp="1" noChangeArrowheads="1"/>
          </p:cNvSpPr>
          <p:nvPr>
            <p:ph type="body" idx="1"/>
          </p:nvPr>
        </p:nvSpPr>
        <p:spPr>
          <a:xfrm>
            <a:off x="270933" y="1295400"/>
            <a:ext cx="8644467" cy="5359400"/>
          </a:xfrm>
          <a:extLst>
            <a:ext uri="{909E8E84-426E-40dd-AFC4-6F175D3DCCD1}">
              <a14:hiddenFill xmlns:a14="http://schemas.microsoft.com/office/drawing/2010/main">
                <a:solidFill>
                  <a:schemeClr val="tx2"/>
                </a:solidFill>
              </a14:hiddenFill>
            </a:ext>
          </a:extLst>
        </p:spPr>
        <p:txBody>
          <a:bodyPr>
            <a:normAutofit fontScale="92500" lnSpcReduction="10000"/>
          </a:bodyPr>
          <a:lstStyle/>
          <a:p>
            <a:pPr marL="0" indent="0" algn="ctr">
              <a:buFontTx/>
              <a:buNone/>
              <a:defRPr/>
            </a:pPr>
            <a:r>
              <a:rPr lang="en-AU" sz="3200" b="1" dirty="0" smtClean="0"/>
              <a:t>Food Security</a:t>
            </a:r>
            <a:endParaRPr lang="en-AU" sz="3200" b="1" dirty="0"/>
          </a:p>
          <a:p>
            <a:pPr>
              <a:buFont typeface="Arial" panose="020B0604020202020204" pitchFamily="34" charset="0"/>
              <a:buChar char="•"/>
              <a:defRPr/>
            </a:pPr>
            <a:r>
              <a:rPr lang="en-AU" sz="3200" dirty="0" smtClean="0"/>
              <a:t>World food production is already being effected by climate change</a:t>
            </a:r>
          </a:p>
          <a:p>
            <a:pPr>
              <a:defRPr/>
            </a:pPr>
            <a:r>
              <a:rPr lang="en-AU" sz="3200" dirty="0" smtClean="0"/>
              <a:t>More frequent and longer droughts </a:t>
            </a:r>
          </a:p>
          <a:p>
            <a:pPr>
              <a:defRPr/>
            </a:pPr>
            <a:r>
              <a:rPr lang="en-AU" sz="3200" dirty="0" smtClean="0"/>
              <a:t>Irregular rainfall that tends to be heavy and destructive</a:t>
            </a:r>
          </a:p>
          <a:p>
            <a:pPr>
              <a:defRPr/>
            </a:pPr>
            <a:r>
              <a:rPr lang="en-AU" sz="3200" dirty="0" smtClean="0"/>
              <a:t>Increases in climate extremes</a:t>
            </a:r>
          </a:p>
          <a:p>
            <a:pPr>
              <a:defRPr/>
            </a:pPr>
            <a:r>
              <a:rPr lang="en-AU" sz="3200" b="1" dirty="0">
                <a:latin typeface="Arial" charset="0"/>
                <a:cs typeface="Arial" charset="0"/>
              </a:rPr>
              <a:t>1 in 30 years events now occur in 1 in 5 year cycles</a:t>
            </a:r>
            <a:endParaRPr lang="en-US" sz="3200" b="1" dirty="0">
              <a:latin typeface="Arial" charset="0"/>
              <a:cs typeface="Arial" charset="0"/>
            </a:endParaRPr>
          </a:p>
          <a:p>
            <a:pPr>
              <a:defRPr/>
            </a:pPr>
            <a:endParaRPr lang="en-AU" sz="3200" dirty="0" smtClean="0"/>
          </a:p>
          <a:p>
            <a:pPr>
              <a:defRPr/>
            </a:pPr>
            <a:r>
              <a:rPr lang="en-AU" sz="3200" dirty="0" smtClean="0"/>
              <a:t>Supplying adequate food is vital</a:t>
            </a:r>
            <a:endParaRPr lang="en-AU" sz="3200" dirty="0"/>
          </a:p>
        </p:txBody>
      </p:sp>
    </p:spTree>
    <p:extLst>
      <p:ext uri="{BB962C8B-B14F-4D97-AF65-F5344CB8AC3E}">
        <p14:creationId xmlns:p14="http://schemas.microsoft.com/office/powerpoint/2010/main" val="339317667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0" y="1196975"/>
            <a:ext cx="9144000" cy="5400675"/>
          </a:xfrm>
          <a:solidFill>
            <a:schemeClr val="bg1"/>
          </a:solidFill>
        </p:spPr>
        <p:txBody>
          <a:bodyPr>
            <a:normAutofit fontScale="92500"/>
          </a:bodyPr>
          <a:lstStyle/>
          <a:p>
            <a:pPr algn="ctr">
              <a:buFontTx/>
              <a:buNone/>
            </a:pPr>
            <a:r>
              <a:rPr lang="en-AU" sz="3600" b="1" dirty="0">
                <a:latin typeface="Vista Sans OT Medium" charset="0"/>
                <a:ea typeface="MS PGothic" charset="0"/>
                <a:cs typeface="MS PGothic" charset="0"/>
              </a:rPr>
              <a:t>Organic Higher Yields in Climate Extremes</a:t>
            </a:r>
          </a:p>
          <a:p>
            <a:r>
              <a:rPr lang="en-AU" b="1" dirty="0">
                <a:latin typeface="Vista Sans OT Medium" charset="0"/>
                <a:ea typeface="MS PGothic" charset="0"/>
                <a:cs typeface="MS PGothic" charset="0"/>
              </a:rPr>
              <a:t>Organic systems have higher yields </a:t>
            </a:r>
            <a:r>
              <a:rPr lang="en-AU" dirty="0">
                <a:latin typeface="Vista Sans OT Medium" charset="0"/>
                <a:ea typeface="MS PGothic" charset="0"/>
                <a:cs typeface="MS PGothic" charset="0"/>
              </a:rPr>
              <a:t>than conventional farming systems in weather extremes such as heavy rains and droughts.</a:t>
            </a:r>
            <a:r>
              <a:rPr lang="en-AU" b="1" dirty="0">
                <a:latin typeface="Vista Sans OT Medium" charset="0"/>
                <a:ea typeface="MS PGothic" charset="0"/>
                <a:cs typeface="MS PGothic" charset="0"/>
              </a:rPr>
              <a:t> </a:t>
            </a:r>
            <a:r>
              <a:rPr lang="en-AU" dirty="0">
                <a:latin typeface="Vista Sans OT Medium" charset="0"/>
                <a:ea typeface="MS PGothic" charset="0"/>
                <a:cs typeface="MS PGothic" charset="0"/>
              </a:rPr>
              <a:t>(Drinkwater, Wagoner and Sarrantonio 1998; Welsh, 1999; Lotter 2004)</a:t>
            </a:r>
          </a:p>
          <a:p>
            <a:r>
              <a:rPr lang="en-AU" dirty="0">
                <a:latin typeface="Vista Sans OT Medium" charset="0"/>
                <a:ea typeface="MS PGothic" charset="0"/>
                <a:cs typeface="MS PGothic" charset="0"/>
              </a:rPr>
              <a:t>The Wisconsin Integrated Cropping Systems Trials found that organic yields were higher in drought years and the same as conventional in normal weather years. </a:t>
            </a:r>
            <a:r>
              <a:rPr lang="en-AU" i="1" dirty="0">
                <a:latin typeface="Vista Sans OT Medium" charset="0"/>
                <a:ea typeface="MS PGothic" charset="0"/>
                <a:cs typeface="MS PGothic" charset="0"/>
              </a:rPr>
              <a:t>(Posner et al. 2008)</a:t>
            </a:r>
            <a:endParaRPr lang="en-AU" dirty="0">
              <a:latin typeface="Vista Sans OT Medium" charset="0"/>
              <a:ea typeface="MS PGothic" charset="0"/>
              <a:cs typeface="MS PGothic" charset="0"/>
            </a:endParaRPr>
          </a:p>
          <a:p>
            <a:r>
              <a:rPr lang="en-AU" dirty="0">
                <a:latin typeface="Vista Sans OT Medium" charset="0"/>
                <a:ea typeface="MS PGothic" charset="0"/>
                <a:cs typeface="MS PGothic" charset="0"/>
              </a:rPr>
              <a:t>The Rodale FST showed that the organic systems produced 30 per cent more corn than the conventional system in drought years.</a:t>
            </a:r>
            <a:r>
              <a:rPr lang="en-AU" i="1" dirty="0">
                <a:latin typeface="Vista Sans OT Medium" charset="0"/>
                <a:ea typeface="MS PGothic" charset="0"/>
                <a:cs typeface="MS PGothic" charset="0"/>
              </a:rPr>
              <a:t> (Pimentel D 2005, La Salle and Hepperly 2008)</a:t>
            </a:r>
          </a:p>
          <a:p>
            <a:pPr>
              <a:spcBef>
                <a:spcPct val="0"/>
              </a:spcBef>
              <a:spcAft>
                <a:spcPct val="45000"/>
              </a:spcAft>
            </a:pPr>
            <a:endParaRPr lang="en-GB" sz="1800" dirty="0">
              <a:latin typeface="Vista Sans OT Medium" charset="0"/>
              <a:ea typeface="MS PGothic" charset="0"/>
              <a:cs typeface="MS PGothic" charset="0"/>
            </a:endParaRPr>
          </a:p>
        </p:txBody>
      </p:sp>
      <p:sp>
        <p:nvSpPr>
          <p:cNvPr id="32770" name="TextBox 3"/>
          <p:cNvSpPr txBox="1">
            <a:spLocks noChangeArrowheads="1"/>
          </p:cNvSpPr>
          <p:nvPr/>
        </p:nvSpPr>
        <p:spPr bwMode="auto">
          <a:xfrm>
            <a:off x="152400" y="0"/>
            <a:ext cx="6697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AU" sz="3600" dirty="0">
                <a:latin typeface="Vista Sans OT Medium" charset="0"/>
                <a:ea typeface="MS PGothic" charset="0"/>
                <a:cs typeface="MS PGothic" charset="0"/>
              </a:rPr>
              <a:t>Organic Adaptation &amp; </a:t>
            </a:r>
          </a:p>
          <a:p>
            <a:pPr eaLnBrk="1" hangingPunct="1"/>
            <a:r>
              <a:rPr lang="en-AU" sz="3600" dirty="0">
                <a:latin typeface="Vista Sans OT Medium" charset="0"/>
                <a:ea typeface="MS PGothic" charset="0"/>
                <a:cs typeface="MS PGothic" charset="0"/>
              </a:rPr>
              <a:t>High Yields </a:t>
            </a:r>
            <a:endParaRPr lang="en-AU" sz="3600" dirty="0">
              <a:latin typeface="Arial" charset="0"/>
              <a:ea typeface="MS PGothic" charset="0"/>
              <a:cs typeface="MS PGothic" charset="0"/>
            </a:endParaRPr>
          </a:p>
        </p:txBody>
      </p:sp>
    </p:spTree>
    <p:extLst>
      <p:ext uri="{BB962C8B-B14F-4D97-AF65-F5344CB8AC3E}">
        <p14:creationId xmlns:p14="http://schemas.microsoft.com/office/powerpoint/2010/main" val="440867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52400" y="1185333"/>
            <a:ext cx="8839200" cy="838200"/>
          </a:xfrm>
          <a:noFill/>
        </p:spPr>
        <p:txBody>
          <a:bodyPr anchor="ctr">
            <a:normAutofit fontScale="90000"/>
          </a:bodyPr>
          <a:lstStyle/>
          <a:p>
            <a:r>
              <a:rPr lang="en-US" sz="3200" b="1" dirty="0">
                <a:solidFill>
                  <a:schemeClr val="tx1"/>
                </a:solidFill>
                <a:latin typeface="Arial" charset="0"/>
              </a:rPr>
              <a:t>Organic Matter Increases </a:t>
            </a:r>
            <a:r>
              <a:rPr lang="en-US" sz="3200" b="1" dirty="0" smtClean="0">
                <a:solidFill>
                  <a:schemeClr val="tx1"/>
                </a:solidFill>
                <a:latin typeface="Arial" charset="0"/>
              </a:rPr>
              <a:t>Infiltration </a:t>
            </a:r>
            <a:br>
              <a:rPr lang="en-US" sz="3200" b="1" dirty="0" smtClean="0">
                <a:solidFill>
                  <a:schemeClr val="tx1"/>
                </a:solidFill>
                <a:latin typeface="Arial" charset="0"/>
              </a:rPr>
            </a:br>
            <a:r>
              <a:rPr lang="en-US" sz="3200" b="1" dirty="0" smtClean="0">
                <a:solidFill>
                  <a:schemeClr val="tx1"/>
                </a:solidFill>
                <a:latin typeface="Arial" charset="0"/>
              </a:rPr>
              <a:t>and Soil Stability</a:t>
            </a:r>
            <a:endParaRPr lang="en-US" sz="3200" b="1" dirty="0">
              <a:solidFill>
                <a:schemeClr val="tx1"/>
              </a:solidFill>
              <a:latin typeface="Arial" charset="0"/>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85483"/>
            <a:ext cx="4089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4953000" y="5410200"/>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latin typeface="Arial" charset="0"/>
                <a:cs typeface="Arial" charset="0"/>
              </a:rPr>
              <a:t>Conventional</a:t>
            </a: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2353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609600" y="5452533"/>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sz="4000" b="1" dirty="0">
                <a:latin typeface="Arial" charset="0"/>
                <a:cs typeface="Arial" charset="0"/>
              </a:rPr>
              <a:t>Organic</a:t>
            </a:r>
          </a:p>
        </p:txBody>
      </p:sp>
      <p:sp>
        <p:nvSpPr>
          <p:cNvPr id="21511" name="TextBox 1"/>
          <p:cNvSpPr txBox="1">
            <a:spLocks noChangeArrowheads="1"/>
          </p:cNvSpPr>
          <p:nvPr/>
        </p:nvSpPr>
        <p:spPr bwMode="auto">
          <a:xfrm>
            <a:off x="1464733" y="6111875"/>
            <a:ext cx="3657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AU" sz="1800" dirty="0">
                <a:latin typeface="Arial" charset="0"/>
                <a:cs typeface="Arial" charset="0"/>
              </a:rPr>
              <a:t>Picture: FiBL DOK Trials</a:t>
            </a:r>
          </a:p>
          <a:p>
            <a:endParaRPr lang="en-AU" dirty="0"/>
          </a:p>
        </p:txBody>
      </p:sp>
      <p:sp>
        <p:nvSpPr>
          <p:cNvPr id="2" name="TextBox 1"/>
          <p:cNvSpPr txBox="1"/>
          <p:nvPr/>
        </p:nvSpPr>
        <p:spPr>
          <a:xfrm>
            <a:off x="609600" y="372533"/>
            <a:ext cx="7823200" cy="584776"/>
          </a:xfrm>
          <a:prstGeom prst="rect">
            <a:avLst/>
          </a:prstGeom>
          <a:noFill/>
        </p:spPr>
        <p:txBody>
          <a:bodyPr wrap="square" rtlCol="0">
            <a:spAutoFit/>
          </a:bodyPr>
          <a:lstStyle/>
          <a:p>
            <a:pPr algn="ctr"/>
            <a:r>
              <a:rPr lang="en-US" sz="3200" b="1" dirty="0" smtClean="0"/>
              <a:t>Organic 3.0 Systems</a:t>
            </a:r>
            <a:endParaRPr lang="en-US" sz="3200" b="1" dirty="0"/>
          </a:p>
        </p:txBody>
      </p:sp>
    </p:spTree>
    <p:extLst>
      <p:ext uri="{BB962C8B-B14F-4D97-AF65-F5344CB8AC3E}">
        <p14:creationId xmlns:p14="http://schemas.microsoft.com/office/powerpoint/2010/main" val="1276801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57338"/>
            <a:ext cx="3657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4052889" y="1260476"/>
            <a:ext cx="497257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00050" indent="-400050">
              <a:spcBef>
                <a:spcPct val="50000"/>
              </a:spcBef>
              <a:buFontTx/>
              <a:buChar char="•"/>
            </a:pPr>
            <a:r>
              <a:rPr lang="en-US" sz="2800" b="1" i="1" dirty="0">
                <a:latin typeface="Arial" charset="0"/>
              </a:rPr>
              <a:t>Higher corn and soybean yields in drought years</a:t>
            </a:r>
          </a:p>
          <a:p>
            <a:pPr marL="400050" indent="-400050">
              <a:spcBef>
                <a:spcPct val="50000"/>
              </a:spcBef>
              <a:buFontTx/>
              <a:buChar char="•"/>
            </a:pPr>
            <a:r>
              <a:rPr lang="en-US" sz="2800" b="1" i="1" dirty="0">
                <a:latin typeface="Arial" charset="0"/>
              </a:rPr>
              <a:t>Increased soil C and N</a:t>
            </a:r>
          </a:p>
        </p:txBody>
      </p:sp>
      <p:sp>
        <p:nvSpPr>
          <p:cNvPr id="22532" name="Rectangle 4"/>
          <p:cNvSpPr>
            <a:spLocks noChangeArrowheads="1"/>
          </p:cNvSpPr>
          <p:nvPr/>
        </p:nvSpPr>
        <p:spPr bwMode="auto">
          <a:xfrm>
            <a:off x="0" y="4221163"/>
            <a:ext cx="50292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spcBef>
                <a:spcPct val="50000"/>
              </a:spcBef>
              <a:buFontTx/>
              <a:buChar char="•"/>
            </a:pPr>
            <a:r>
              <a:rPr lang="en-US" sz="2800" b="1" i="1" dirty="0">
                <a:latin typeface="Arial" charset="0"/>
              </a:rPr>
              <a:t>Higher water infiltration</a:t>
            </a:r>
          </a:p>
          <a:p>
            <a:pPr marL="457200" indent="-457200">
              <a:spcBef>
                <a:spcPct val="50000"/>
              </a:spcBef>
              <a:buFontTx/>
              <a:buChar char="•"/>
            </a:pPr>
            <a:r>
              <a:rPr lang="en-US" sz="2800" b="1" i="1" dirty="0">
                <a:latin typeface="Arial" charset="0"/>
              </a:rPr>
              <a:t>Higher water holding cap</a:t>
            </a:r>
          </a:p>
          <a:p>
            <a:pPr marL="457200" indent="-457200">
              <a:spcBef>
                <a:spcPct val="50000"/>
              </a:spcBef>
              <a:buFontTx/>
              <a:buChar char="•"/>
            </a:pPr>
            <a:r>
              <a:rPr lang="en-US" sz="2800" b="1" i="1" dirty="0">
                <a:latin typeface="Arial" charset="0"/>
              </a:rPr>
              <a:t>Higher microbial activity</a:t>
            </a:r>
          </a:p>
          <a:p>
            <a:pPr marL="457200" indent="-457200">
              <a:spcBef>
                <a:spcPct val="50000"/>
              </a:spcBef>
              <a:buFontTx/>
              <a:buChar char="•"/>
            </a:pPr>
            <a:r>
              <a:rPr lang="en-US" sz="2800" dirty="0" smtClean="0">
                <a:latin typeface="Arial" charset="0"/>
              </a:rPr>
              <a:t>       </a:t>
            </a:r>
            <a:r>
              <a:rPr lang="en-US" sz="2800" b="1" dirty="0" smtClean="0">
                <a:latin typeface="Arial" charset="0"/>
              </a:rPr>
              <a:t>Increased </a:t>
            </a:r>
            <a:r>
              <a:rPr lang="en-US" sz="2800" b="1" dirty="0">
                <a:latin typeface="Arial" charset="0"/>
              </a:rPr>
              <a:t>stability</a:t>
            </a:r>
          </a:p>
        </p:txBody>
      </p:sp>
      <p:pic>
        <p:nvPicPr>
          <p:cNvPr id="22533" name="Picture 7" descr="Soil S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768725"/>
            <a:ext cx="38862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250825" y="260350"/>
            <a:ext cx="5473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AU" sz="2800" b="1" dirty="0">
                <a:latin typeface="Arial" charset="0"/>
                <a:cs typeface="Arial" charset="0"/>
              </a:rPr>
              <a:t>Soil Organic Carbon Mitigates and Adapts</a:t>
            </a:r>
          </a:p>
        </p:txBody>
      </p:sp>
    </p:spTree>
    <p:extLst>
      <p:ext uri="{BB962C8B-B14F-4D97-AF65-F5344CB8AC3E}">
        <p14:creationId xmlns:p14="http://schemas.microsoft.com/office/powerpoint/2010/main" val="1711739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7770" y="3977204"/>
            <a:ext cx="4357689" cy="64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marL="285750" indent="-285750"/>
            <a:r>
              <a:rPr lang="de-CH" b="1" dirty="0">
                <a:latin typeface="Arial"/>
                <a:cs typeface="Arial"/>
              </a:rPr>
              <a:t>Sir Albert Howard </a:t>
            </a:r>
            <a:r>
              <a:rPr lang="de-CH" b="1" dirty="0" smtClean="0">
                <a:latin typeface="Arial"/>
                <a:cs typeface="Arial"/>
              </a:rPr>
              <a:t> Lady </a:t>
            </a:r>
            <a:r>
              <a:rPr lang="de-CH" b="1" dirty="0">
                <a:latin typeface="Arial"/>
                <a:cs typeface="Arial"/>
              </a:rPr>
              <a:t>Eve Balfour </a:t>
            </a:r>
            <a:r>
              <a:rPr lang="de-CH" dirty="0"/>
              <a:t/>
            </a:r>
            <a:br>
              <a:rPr lang="de-CH" dirty="0"/>
            </a:br>
            <a:endParaRPr lang="de-CH" i="1" dirty="0">
              <a:solidFill>
                <a:srgbClr val="00CCFF"/>
              </a:solidFill>
              <a:latin typeface="Helvetica"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t="34007" r="44649" b="4257"/>
          <a:stretch>
            <a:fillRect/>
          </a:stretch>
        </p:blipFill>
        <p:spPr bwMode="auto">
          <a:xfrm>
            <a:off x="2306615" y="1622031"/>
            <a:ext cx="1857497" cy="226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l="3226" t="10207" r="9677" b="26186"/>
          <a:stretch>
            <a:fillRect/>
          </a:stretch>
        </p:blipFill>
        <p:spPr bwMode="auto">
          <a:xfrm>
            <a:off x="367765" y="1622031"/>
            <a:ext cx="1938850" cy="234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p:cNvSpPr txBox="1">
            <a:spLocks noChangeArrowheads="1"/>
          </p:cNvSpPr>
          <p:nvPr/>
        </p:nvSpPr>
        <p:spPr bwMode="auto">
          <a:xfrm>
            <a:off x="367765" y="6249431"/>
            <a:ext cx="2059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a:defRPr sz="2400">
                <a:solidFill>
                  <a:schemeClr val="tx1"/>
                </a:solidFill>
                <a:latin typeface="Vista Sans OT Medium" charset="0"/>
                <a:ea typeface="ＭＳ Ｐゴシック" charset="0"/>
              </a:defRPr>
            </a:lvl1pPr>
            <a:lvl2pPr defTabSz="762000">
              <a:defRPr sz="2000">
                <a:solidFill>
                  <a:schemeClr val="tx1"/>
                </a:solidFill>
                <a:latin typeface="Vista Sans OT Medium" charset="0"/>
                <a:ea typeface="ＭＳ Ｐゴシック" charset="0"/>
              </a:defRPr>
            </a:lvl2pPr>
            <a:lvl3pPr defTabSz="762000">
              <a:defRPr>
                <a:solidFill>
                  <a:schemeClr val="tx1"/>
                </a:solidFill>
                <a:latin typeface="Vista Sans OT Medium" charset="0"/>
                <a:ea typeface="ＭＳ Ｐゴシック" charset="0"/>
              </a:defRPr>
            </a:lvl3pPr>
            <a:lvl4pPr defTabSz="762000">
              <a:defRPr sz="1600">
                <a:solidFill>
                  <a:schemeClr val="tx1"/>
                </a:solidFill>
                <a:latin typeface="Vista Sans OT Medium" charset="0"/>
                <a:ea typeface="ＭＳ Ｐゴシック" charset="0"/>
              </a:defRPr>
            </a:lvl4pPr>
            <a:lvl5pPr defTabSz="762000">
              <a:defRPr sz="1400">
                <a:solidFill>
                  <a:schemeClr val="tx1"/>
                </a:solidFill>
                <a:latin typeface="Vista Sans OT Medium" charset="0"/>
                <a:ea typeface="ＭＳ Ｐゴシック" charset="0"/>
              </a:defRPr>
            </a:lvl5pPr>
            <a:lvl6pPr defTabSz="762000" eaLnBrk="0" hangingPunct="0">
              <a:defRPr sz="1400">
                <a:solidFill>
                  <a:schemeClr val="tx1"/>
                </a:solidFill>
                <a:latin typeface="Vista Sans OT Medium" charset="0"/>
                <a:ea typeface="ＭＳ Ｐゴシック" charset="0"/>
              </a:defRPr>
            </a:lvl6pPr>
            <a:lvl7pPr defTabSz="762000" eaLnBrk="0" hangingPunct="0">
              <a:defRPr sz="1400">
                <a:solidFill>
                  <a:schemeClr val="tx1"/>
                </a:solidFill>
                <a:latin typeface="Vista Sans OT Medium" charset="0"/>
                <a:ea typeface="ＭＳ Ｐゴシック" charset="0"/>
              </a:defRPr>
            </a:lvl7pPr>
            <a:lvl8pPr defTabSz="762000" eaLnBrk="0" hangingPunct="0">
              <a:defRPr sz="1400">
                <a:solidFill>
                  <a:schemeClr val="tx1"/>
                </a:solidFill>
                <a:latin typeface="Vista Sans OT Medium" charset="0"/>
                <a:ea typeface="ＭＳ Ｐゴシック" charset="0"/>
              </a:defRPr>
            </a:lvl8pPr>
            <a:lvl9pPr defTabSz="762000" eaLnBrk="0" hangingPunct="0">
              <a:defRPr sz="1400">
                <a:solidFill>
                  <a:schemeClr val="tx1"/>
                </a:solidFill>
                <a:latin typeface="Vista Sans OT Medium" charset="0"/>
                <a:ea typeface="ＭＳ Ｐゴシック" charset="0"/>
              </a:defRPr>
            </a:lvl9pPr>
          </a:lstStyle>
          <a:p>
            <a:r>
              <a:rPr lang="de-CH" sz="1800" b="1" dirty="0" smtClean="0">
                <a:latin typeface="Arial" charset="0"/>
                <a:ea typeface="MS PGothic" charset="0"/>
                <a:cs typeface="MS PGothic" charset="0"/>
              </a:rPr>
              <a:t>Rudolf Steiner </a:t>
            </a:r>
            <a:endParaRPr lang="de-CH" sz="1800" b="1" dirty="0">
              <a:latin typeface="Arial" charset="0"/>
              <a:ea typeface="MS PGothic" charset="0"/>
              <a:cs typeface="MS PGothic" charset="0"/>
            </a:endParaRPr>
          </a:p>
        </p:txBody>
      </p:sp>
      <p:sp>
        <p:nvSpPr>
          <p:cNvPr id="22539" name="Rectangle 11"/>
          <p:cNvSpPr>
            <a:spLocks noChangeArrowheads="1"/>
          </p:cNvSpPr>
          <p:nvPr/>
        </p:nvSpPr>
        <p:spPr bwMode="auto">
          <a:xfrm>
            <a:off x="5148263" y="3141663"/>
            <a:ext cx="2673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marL="285750" indent="-285750"/>
            <a:endParaRPr lang="de-CH" sz="1400" i="1" dirty="0">
              <a:solidFill>
                <a:srgbClr val="00CCFF"/>
              </a:solidFill>
              <a:latin typeface="Helvetica" charset="0"/>
            </a:endParaRPr>
          </a:p>
        </p:txBody>
      </p:sp>
      <p:sp>
        <p:nvSpPr>
          <p:cNvPr id="22540" name="Rectangle 12"/>
          <p:cNvSpPr>
            <a:spLocks noChangeArrowheads="1"/>
          </p:cNvSpPr>
          <p:nvPr/>
        </p:nvSpPr>
        <p:spPr bwMode="auto">
          <a:xfrm>
            <a:off x="7418388" y="3119438"/>
            <a:ext cx="1617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marL="285750" indent="-285750"/>
            <a:endParaRPr lang="de-CH" sz="1400" i="1" dirty="0">
              <a:solidFill>
                <a:srgbClr val="00CCFF"/>
              </a:solidFill>
              <a:latin typeface="Helvetica" charset="0"/>
            </a:endParaRPr>
          </a:p>
        </p:txBody>
      </p:sp>
      <p:pic>
        <p:nvPicPr>
          <p:cNvPr id="22541" name="Picture 14" descr="RudolfSteiner-zug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6004"/>
          <a:stretch>
            <a:fillRect/>
          </a:stretch>
        </p:blipFill>
        <p:spPr bwMode="auto">
          <a:xfrm>
            <a:off x="367765" y="4385733"/>
            <a:ext cx="1703561" cy="1812382"/>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22542" name="Rectangle 2"/>
          <p:cNvSpPr>
            <a:spLocks noChangeArrowheads="1"/>
          </p:cNvSpPr>
          <p:nvPr/>
        </p:nvSpPr>
        <p:spPr bwMode="auto">
          <a:xfrm>
            <a:off x="539750" y="44450"/>
            <a:ext cx="86042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AU" sz="3600" b="1" dirty="0">
                <a:latin typeface="Arial" charset="0"/>
                <a:cs typeface="Arial" charset="0"/>
              </a:rPr>
              <a:t>Organic 1.0</a:t>
            </a:r>
          </a:p>
        </p:txBody>
      </p:sp>
      <p:pic>
        <p:nvPicPr>
          <p:cNvPr id="2" name="Picture 1"/>
          <p:cNvPicPr>
            <a:picLocks noChangeAspect="1"/>
          </p:cNvPicPr>
          <p:nvPr/>
        </p:nvPicPr>
        <p:blipFill>
          <a:blip r:embed="rId7"/>
          <a:stretch>
            <a:fillRect/>
          </a:stretch>
        </p:blipFill>
        <p:spPr>
          <a:xfrm>
            <a:off x="6374397" y="2139126"/>
            <a:ext cx="2661653" cy="3448050"/>
          </a:xfrm>
          <a:prstGeom prst="rect">
            <a:avLst/>
          </a:prstGeom>
        </p:spPr>
      </p:pic>
      <p:sp>
        <p:nvSpPr>
          <p:cNvPr id="3" name="TextBox 2"/>
          <p:cNvSpPr txBox="1"/>
          <p:nvPr/>
        </p:nvSpPr>
        <p:spPr>
          <a:xfrm>
            <a:off x="6374397" y="5515531"/>
            <a:ext cx="2661653" cy="369332"/>
          </a:xfrm>
          <a:prstGeom prst="rect">
            <a:avLst/>
          </a:prstGeom>
          <a:noFill/>
        </p:spPr>
        <p:txBody>
          <a:bodyPr wrap="square" rtlCol="0">
            <a:spAutoFit/>
          </a:bodyPr>
          <a:lstStyle/>
          <a:p>
            <a:r>
              <a:rPr lang="en-US" b="1" dirty="0" smtClean="0"/>
              <a:t>J I Rodale</a:t>
            </a:r>
            <a:endParaRPr lang="en-US" b="1" dirty="0"/>
          </a:p>
        </p:txBody>
      </p:sp>
      <p:sp>
        <p:nvSpPr>
          <p:cNvPr id="4" name="TextBox 3"/>
          <p:cNvSpPr txBox="1"/>
          <p:nvPr/>
        </p:nvSpPr>
        <p:spPr>
          <a:xfrm>
            <a:off x="311143" y="1088181"/>
            <a:ext cx="8724907" cy="954107"/>
          </a:xfrm>
          <a:prstGeom prst="rect">
            <a:avLst/>
          </a:prstGeom>
          <a:noFill/>
        </p:spPr>
        <p:txBody>
          <a:bodyPr wrap="square" rtlCol="0">
            <a:spAutoFit/>
          </a:bodyPr>
          <a:lstStyle/>
          <a:p>
            <a:r>
              <a:rPr lang="en-US" sz="2800" b="1" dirty="0">
                <a:latin typeface="Arial" charset="0"/>
                <a:cs typeface="Arial" charset="0"/>
              </a:rPr>
              <a:t>The first phase was initiated by our pioneers </a:t>
            </a:r>
          </a:p>
          <a:p>
            <a:endParaRPr lang="en-US" sz="2800" dirty="0"/>
          </a:p>
        </p:txBody>
      </p:sp>
      <p:sp>
        <p:nvSpPr>
          <p:cNvPr id="5" name="TextBox 4"/>
          <p:cNvSpPr txBox="1"/>
          <p:nvPr/>
        </p:nvSpPr>
        <p:spPr>
          <a:xfrm>
            <a:off x="4366115" y="5858933"/>
            <a:ext cx="4478121" cy="461665"/>
          </a:xfrm>
          <a:prstGeom prst="rect">
            <a:avLst/>
          </a:prstGeom>
          <a:noFill/>
        </p:spPr>
        <p:txBody>
          <a:bodyPr wrap="square" rtlCol="0">
            <a:spAutoFit/>
          </a:bodyPr>
          <a:lstStyle/>
          <a:p>
            <a:r>
              <a:rPr lang="en-US" sz="2400" b="1" dirty="0" smtClean="0">
                <a:latin typeface="Arial"/>
                <a:cs typeface="Arial"/>
              </a:rPr>
              <a:t>Examples of some of them</a:t>
            </a:r>
            <a:endParaRPr lang="en-US" sz="2400" b="1" dirty="0">
              <a:latin typeface="Arial"/>
              <a:cs typeface="Arial"/>
            </a:endParaRPr>
          </a:p>
        </p:txBody>
      </p:sp>
      <p:pic>
        <p:nvPicPr>
          <p:cNvPr id="6" name="Picture 5"/>
          <p:cNvPicPr>
            <a:picLocks noChangeAspect="1"/>
          </p:cNvPicPr>
          <p:nvPr/>
        </p:nvPicPr>
        <p:blipFill>
          <a:blip r:embed="rId8"/>
          <a:stretch>
            <a:fillRect/>
          </a:stretch>
        </p:blipFill>
        <p:spPr>
          <a:xfrm>
            <a:off x="4164370" y="2101611"/>
            <a:ext cx="2210027" cy="2797653"/>
          </a:xfrm>
          <a:prstGeom prst="rect">
            <a:avLst/>
          </a:prstGeom>
        </p:spPr>
      </p:pic>
      <p:sp>
        <p:nvSpPr>
          <p:cNvPr id="7" name="TextBox 6"/>
          <p:cNvSpPr txBox="1"/>
          <p:nvPr/>
        </p:nvSpPr>
        <p:spPr>
          <a:xfrm>
            <a:off x="4164370" y="4899264"/>
            <a:ext cx="2050163" cy="369332"/>
          </a:xfrm>
          <a:prstGeom prst="rect">
            <a:avLst/>
          </a:prstGeom>
          <a:noFill/>
        </p:spPr>
        <p:txBody>
          <a:bodyPr wrap="square" rtlCol="0">
            <a:spAutoFit/>
          </a:bodyPr>
          <a:lstStyle/>
          <a:p>
            <a:r>
              <a:rPr lang="en-US" b="1" dirty="0" smtClean="0"/>
              <a:t>Rachel Carson</a:t>
            </a:r>
            <a:endParaRPr lang="en-US" b="1" dirty="0"/>
          </a:p>
        </p:txBody>
      </p:sp>
    </p:spTree>
    <p:extLst>
      <p:ext uri="{BB962C8B-B14F-4D97-AF65-F5344CB8AC3E}">
        <p14:creationId xmlns:p14="http://schemas.microsoft.com/office/powerpoint/2010/main" val="2371003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88913"/>
            <a:ext cx="8458200" cy="762000"/>
          </a:xfrm>
        </p:spPr>
        <p:txBody>
          <a:bodyPr>
            <a:normAutofit fontScale="90000"/>
          </a:bodyPr>
          <a:lstStyle/>
          <a:p>
            <a:pPr eaLnBrk="1" hangingPunct="1"/>
            <a:r>
              <a:rPr lang="en-US" sz="3200" dirty="0">
                <a:latin typeface="Arial" charset="0"/>
                <a:cs typeface="Arial" charset="0"/>
              </a:rPr>
              <a:t>Soil Organic Matter</a:t>
            </a:r>
            <a:br>
              <a:rPr lang="en-US" sz="3200" dirty="0">
                <a:latin typeface="Arial" charset="0"/>
                <a:cs typeface="Arial" charset="0"/>
              </a:rPr>
            </a:br>
            <a:r>
              <a:rPr lang="en-US" sz="3200" dirty="0">
                <a:latin typeface="Arial" charset="0"/>
                <a:cs typeface="Arial" charset="0"/>
              </a:rPr>
              <a:t>Living Carbon</a:t>
            </a:r>
          </a:p>
        </p:txBody>
      </p:sp>
      <p:pic>
        <p:nvPicPr>
          <p:cNvPr id="23555" name="Picture 4" descr="silicate clay crystals-d"/>
          <p:cNvPicPr>
            <a:picLocks noGrp="1" noChangeAspect="1" noChangeArrowheads="1"/>
          </p:cNvPicPr>
          <p:nvPr>
            <p:ph idx="4294967295"/>
          </p:nvPr>
        </p:nvPicPr>
        <p:blipFill>
          <a:blip r:embed="rId3">
            <a:lum bright="6000" contrast="18000"/>
            <a:extLst>
              <a:ext uri="{28A0092B-C50C-407E-A947-70E740481C1C}">
                <a14:useLocalDpi xmlns:a14="http://schemas.microsoft.com/office/drawing/2010/main" val="0"/>
              </a:ext>
            </a:extLst>
          </a:blip>
          <a:srcRect t="1059"/>
          <a:stretch>
            <a:fillRect/>
          </a:stretch>
        </p:blipFill>
        <p:spPr>
          <a:xfrm>
            <a:off x="4495800" y="1866312"/>
            <a:ext cx="4106333" cy="4534488"/>
          </a:xfrm>
          <a:ln w="38100">
            <a:solidFill>
              <a:srgbClr val="000000"/>
            </a:solidFill>
            <a:miter lim="800000"/>
            <a:headEnd/>
            <a:tailEnd/>
          </a:ln>
        </p:spPr>
      </p:pic>
      <p:sp>
        <p:nvSpPr>
          <p:cNvPr id="23556" name="Rectangle 3"/>
          <p:cNvSpPr>
            <a:spLocks noGrp="1" noChangeArrowheads="1"/>
          </p:cNvSpPr>
          <p:nvPr>
            <p:ph type="body" sz="half" idx="4294967295"/>
          </p:nvPr>
        </p:nvSpPr>
        <p:spPr>
          <a:xfrm>
            <a:off x="228600" y="1337733"/>
            <a:ext cx="4267200" cy="4876800"/>
          </a:xfrm>
          <a:solidFill>
            <a:schemeClr val="bg1"/>
          </a:solidFill>
        </p:spPr>
        <p:txBody>
          <a:bodyPr/>
          <a:lstStyle/>
          <a:p>
            <a:pPr eaLnBrk="1" hangingPunct="1">
              <a:lnSpc>
                <a:spcPct val="90000"/>
              </a:lnSpc>
            </a:pPr>
            <a:r>
              <a:rPr lang="en-US" sz="2800" dirty="0">
                <a:latin typeface="Arial" charset="0"/>
                <a:cs typeface="Arial" charset="0"/>
              </a:rPr>
              <a:t>Holds up to 30X its weight in water</a:t>
            </a:r>
          </a:p>
          <a:p>
            <a:pPr eaLnBrk="1" hangingPunct="1">
              <a:lnSpc>
                <a:spcPct val="90000"/>
              </a:lnSpc>
            </a:pPr>
            <a:endParaRPr lang="en-US" sz="1000" dirty="0">
              <a:latin typeface="Arial" charset="0"/>
              <a:cs typeface="Arial" charset="0"/>
            </a:endParaRPr>
          </a:p>
          <a:p>
            <a:pPr eaLnBrk="1" hangingPunct="1">
              <a:lnSpc>
                <a:spcPct val="90000"/>
              </a:lnSpc>
            </a:pPr>
            <a:r>
              <a:rPr lang="en-US" sz="2800" dirty="0">
                <a:latin typeface="Arial" charset="0"/>
                <a:cs typeface="Arial" charset="0"/>
              </a:rPr>
              <a:t>Cements soil particles and reduces soil erosion</a:t>
            </a:r>
          </a:p>
          <a:p>
            <a:pPr eaLnBrk="1" hangingPunct="1">
              <a:lnSpc>
                <a:spcPct val="90000"/>
              </a:lnSpc>
              <a:buFontTx/>
              <a:buNone/>
            </a:pPr>
            <a:endParaRPr lang="en-US" sz="1000" dirty="0">
              <a:latin typeface="Arial" charset="0"/>
              <a:cs typeface="Arial" charset="0"/>
            </a:endParaRPr>
          </a:p>
          <a:p>
            <a:pPr eaLnBrk="1" hangingPunct="1">
              <a:lnSpc>
                <a:spcPct val="90000"/>
              </a:lnSpc>
              <a:buFontTx/>
              <a:buNone/>
            </a:pPr>
            <a:endParaRPr lang="en-US" sz="1000" dirty="0">
              <a:latin typeface="Arial" charset="0"/>
              <a:cs typeface="Arial" charset="0"/>
            </a:endParaRPr>
          </a:p>
          <a:p>
            <a:pPr eaLnBrk="1" hangingPunct="1">
              <a:lnSpc>
                <a:spcPct val="90000"/>
              </a:lnSpc>
            </a:pPr>
            <a:r>
              <a:rPr lang="en-US" sz="2800" dirty="0">
                <a:latin typeface="Arial" charset="0"/>
                <a:cs typeface="Arial" charset="0"/>
              </a:rPr>
              <a:t>Increases nutrient storage &amp; availability</a:t>
            </a:r>
          </a:p>
          <a:p>
            <a:pPr eaLnBrk="1" hangingPunct="1">
              <a:lnSpc>
                <a:spcPct val="90000"/>
              </a:lnSpc>
            </a:pPr>
            <a:r>
              <a:rPr lang="en-US" sz="2800" dirty="0">
                <a:latin typeface="Arial" charset="0"/>
                <a:cs typeface="Arial" charset="0"/>
              </a:rPr>
              <a:t>Humus can last 2000 years in the soil</a:t>
            </a:r>
          </a:p>
        </p:txBody>
      </p:sp>
      <p:sp>
        <p:nvSpPr>
          <p:cNvPr id="23557" name="Text Box 5"/>
          <p:cNvSpPr txBox="1">
            <a:spLocks noChangeArrowheads="1"/>
          </p:cNvSpPr>
          <p:nvPr/>
        </p:nvSpPr>
        <p:spPr bwMode="auto">
          <a:xfrm>
            <a:off x="4495800" y="1219200"/>
            <a:ext cx="4106333" cy="769441"/>
          </a:xfrm>
          <a:prstGeom prst="rect">
            <a:avLst/>
          </a:prstGeom>
          <a:solidFill>
            <a:schemeClr val="bg1"/>
          </a:solidFill>
          <a:ln w="38100">
            <a:solidFill>
              <a:schemeClr val="tx1"/>
            </a:solidFill>
            <a:miter lim="800000"/>
            <a:headEnd/>
            <a:tailEnd/>
          </a:ln>
        </p:spPr>
        <p:txBody>
          <a:bodyPr wrap="squar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2200" b="1" dirty="0">
                <a:latin typeface="Vista Sans OT Medium" charset="0"/>
              </a:rPr>
              <a:t>Electron micrograph of </a:t>
            </a:r>
          </a:p>
          <a:p>
            <a:pPr algn="ctr" eaLnBrk="1" hangingPunct="1"/>
            <a:r>
              <a:rPr lang="en-US" sz="2200" b="1" dirty="0">
                <a:latin typeface="Vista Sans OT Medium" charset="0"/>
              </a:rPr>
              <a:t>soil humus</a:t>
            </a:r>
          </a:p>
        </p:txBody>
      </p:sp>
      <p:grpSp>
        <p:nvGrpSpPr>
          <p:cNvPr id="23558" name="Group 6"/>
          <p:cNvGrpSpPr>
            <a:grpSpLocks/>
          </p:cNvGrpSpPr>
          <p:nvPr/>
        </p:nvGrpSpPr>
        <p:grpSpPr bwMode="auto">
          <a:xfrm>
            <a:off x="5562600" y="6457950"/>
            <a:ext cx="3324225" cy="400050"/>
            <a:chOff x="3666" y="4033"/>
            <a:chExt cx="2094" cy="252"/>
          </a:xfrm>
        </p:grpSpPr>
        <p:sp>
          <p:nvSpPr>
            <p:cNvPr id="23559" name="Text Box 7"/>
            <p:cNvSpPr txBox="1">
              <a:spLocks noChangeArrowheads="1"/>
            </p:cNvSpPr>
            <p:nvPr/>
          </p:nvSpPr>
          <p:spPr bwMode="auto">
            <a:xfrm>
              <a:off x="3666" y="4051"/>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endParaRPr lang="th-TH" sz="1600" b="1">
                <a:latin typeface="Tahoma" charset="0"/>
              </a:endParaRPr>
            </a:p>
          </p:txBody>
        </p:sp>
        <p:pic>
          <p:nvPicPr>
            <p:cNvPr id="23560" name="Picture 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26575"/>
            <a:stretch>
              <a:fillRect/>
            </a:stretch>
          </p:blipFill>
          <p:spPr bwMode="auto">
            <a:xfrm>
              <a:off x="4368" y="4033"/>
              <a:ext cx="13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4431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254000"/>
            <a:ext cx="7128933" cy="735013"/>
          </a:xfrm>
        </p:spPr>
        <p:txBody>
          <a:bodyPr>
            <a:normAutofit/>
          </a:bodyPr>
          <a:lstStyle/>
          <a:p>
            <a:pPr algn="ctr" eaLnBrk="1" hangingPunct="1"/>
            <a:r>
              <a:rPr lang="en-AU" sz="3200" dirty="0">
                <a:solidFill>
                  <a:schemeClr val="tx1"/>
                </a:solidFill>
                <a:latin typeface="Arial" charset="0"/>
              </a:rPr>
              <a:t>Improved Efficiency of Water Use</a:t>
            </a:r>
            <a:endParaRPr lang="en-AU" sz="3200" dirty="0">
              <a:latin typeface="Arial" charset="0"/>
              <a:cs typeface="Arial" charset="0"/>
            </a:endParaRPr>
          </a:p>
        </p:txBody>
      </p:sp>
      <p:sp>
        <p:nvSpPr>
          <p:cNvPr id="36867" name="Rectangle 3"/>
          <p:cNvSpPr>
            <a:spLocks noGrp="1" noChangeArrowheads="1"/>
          </p:cNvSpPr>
          <p:nvPr>
            <p:ph type="body" idx="1"/>
          </p:nvPr>
        </p:nvSpPr>
        <p:spPr>
          <a:xfrm>
            <a:off x="0" y="1295400"/>
            <a:ext cx="9144000" cy="4833938"/>
          </a:xfrm>
          <a:solidFill>
            <a:schemeClr val="bg1"/>
          </a:solidFill>
        </p:spPr>
        <p:txBody>
          <a:bodyPr>
            <a:normAutofit/>
          </a:bodyPr>
          <a:lstStyle/>
          <a:p>
            <a:pPr lvl="1" algn="ctr" eaLnBrk="1" hangingPunct="1">
              <a:lnSpc>
                <a:spcPct val="90000"/>
              </a:lnSpc>
              <a:buFontTx/>
              <a:buNone/>
              <a:defRPr/>
            </a:pPr>
            <a:r>
              <a:rPr lang="en-AU" sz="3200" b="1" dirty="0" smtClean="0">
                <a:cs typeface="Arial" panose="020B0604020202020204" pitchFamily="34" charset="0"/>
              </a:rPr>
              <a:t>Research Shows that Regenerative  Systems use Water</a:t>
            </a:r>
            <a:r>
              <a:rPr lang="en-AU" sz="3200" dirty="0" smtClean="0">
                <a:cs typeface="Arial" panose="020B0604020202020204" pitchFamily="34" charset="0"/>
              </a:rPr>
              <a:t> </a:t>
            </a:r>
            <a:r>
              <a:rPr lang="en-AU" sz="3200" b="1" dirty="0" smtClean="0">
                <a:cs typeface="Arial" panose="020B0604020202020204" pitchFamily="34" charset="0"/>
              </a:rPr>
              <a:t>More Efficiently</a:t>
            </a:r>
            <a:endParaRPr lang="en-AU" b="1" dirty="0" smtClean="0">
              <a:ea typeface="+mn-ea"/>
              <a:cs typeface="Arial" panose="020B0604020202020204" pitchFamily="34" charset="0"/>
            </a:endParaRPr>
          </a:p>
          <a:p>
            <a:pPr marL="0" indent="0" eaLnBrk="1" hangingPunct="1">
              <a:lnSpc>
                <a:spcPct val="90000"/>
              </a:lnSpc>
              <a:buFont typeface="Arial" charset="0"/>
              <a:buNone/>
              <a:defRPr/>
            </a:pPr>
            <a:r>
              <a:rPr lang="en-US" b="1" dirty="0" smtClean="0">
                <a:solidFill>
                  <a:schemeClr val="tx1"/>
                </a:solidFill>
                <a:ea typeface="+mn-ea"/>
                <a:cs typeface="Arial" panose="020B0604020202020204" pitchFamily="34" charset="0"/>
              </a:rPr>
              <a:t>Volume of Water Retained per Acre (to 12 inches) in relation to soil organic matter (</a:t>
            </a:r>
            <a:r>
              <a:rPr lang="en-US" b="1" dirty="0">
                <a:solidFill>
                  <a:schemeClr val="tx1"/>
                </a:solidFill>
                <a:ea typeface="+mn-ea"/>
                <a:cs typeface="Arial" panose="020B0604020202020204" pitchFamily="34" charset="0"/>
              </a:rPr>
              <a:t>SOM</a:t>
            </a:r>
            <a:r>
              <a:rPr lang="en-US" b="1" dirty="0" smtClean="0">
                <a:solidFill>
                  <a:schemeClr val="tx1"/>
                </a:solidFill>
                <a:ea typeface="+mn-ea"/>
                <a:cs typeface="Arial" panose="020B0604020202020204" pitchFamily="34" charset="0"/>
              </a:rPr>
              <a:t>)</a:t>
            </a:r>
          </a:p>
          <a:p>
            <a:pPr>
              <a:lnSpc>
                <a:spcPct val="90000"/>
              </a:lnSpc>
              <a:defRPr/>
            </a:pPr>
            <a:r>
              <a:rPr lang="en-US" b="1" dirty="0" smtClean="0">
                <a:solidFill>
                  <a:schemeClr val="tx1"/>
                </a:solidFill>
                <a:ea typeface="+mn-ea"/>
                <a:cs typeface="Arial" panose="020B0604020202020204" pitchFamily="34" charset="0"/>
              </a:rPr>
              <a:t>1 % SOM </a:t>
            </a:r>
            <a:r>
              <a:rPr lang="en-US" b="1" dirty="0">
                <a:cs typeface="Arial" panose="020B0604020202020204" pitchFamily="34" charset="0"/>
              </a:rPr>
              <a:t>= </a:t>
            </a:r>
            <a:r>
              <a:rPr lang="en-US" b="1" dirty="0" smtClean="0">
                <a:cs typeface="Arial" panose="020B0604020202020204" pitchFamily="34" charset="0"/>
              </a:rPr>
              <a:t>16,640 </a:t>
            </a:r>
            <a:r>
              <a:rPr lang="en-US" b="1" dirty="0" smtClean="0">
                <a:solidFill>
                  <a:schemeClr val="tx1"/>
                </a:solidFill>
                <a:ea typeface="+mn-ea"/>
                <a:cs typeface="Arial" panose="020B0604020202020204" pitchFamily="34" charset="0"/>
              </a:rPr>
              <a:t>(common level Africa, Asia, Aust) </a:t>
            </a:r>
          </a:p>
          <a:p>
            <a:pPr>
              <a:lnSpc>
                <a:spcPct val="90000"/>
              </a:lnSpc>
              <a:defRPr/>
            </a:pPr>
            <a:r>
              <a:rPr lang="en-US" b="1" dirty="0" smtClean="0">
                <a:solidFill>
                  <a:schemeClr val="tx1"/>
                </a:solidFill>
                <a:ea typeface="+mn-ea"/>
                <a:cs typeface="Arial" panose="020B0604020202020204" pitchFamily="34" charset="0"/>
              </a:rPr>
              <a:t>2 % </a:t>
            </a:r>
            <a:r>
              <a:rPr lang="en-US" b="1" dirty="0">
                <a:solidFill>
                  <a:schemeClr val="tx1"/>
                </a:solidFill>
                <a:ea typeface="+mn-ea"/>
                <a:cs typeface="Arial" panose="020B0604020202020204" pitchFamily="34" charset="0"/>
              </a:rPr>
              <a:t>SOM</a:t>
            </a:r>
            <a:r>
              <a:rPr lang="en-US" b="1" dirty="0" smtClean="0">
                <a:solidFill>
                  <a:schemeClr val="tx1"/>
                </a:solidFill>
                <a:ea typeface="+mn-ea"/>
                <a:cs typeface="Arial" panose="020B0604020202020204" pitchFamily="34" charset="0"/>
              </a:rPr>
              <a:t> = </a:t>
            </a:r>
            <a:r>
              <a:rPr lang="en-US" b="1" dirty="0" smtClean="0">
                <a:cs typeface="Arial" panose="020B0604020202020204" pitchFamily="34" charset="0"/>
              </a:rPr>
              <a:t>33,280    	Gallons</a:t>
            </a:r>
            <a:endParaRPr lang="en-US" b="1" dirty="0" smtClean="0">
              <a:solidFill>
                <a:schemeClr val="tx1"/>
              </a:solidFill>
              <a:ea typeface="+mn-ea"/>
              <a:cs typeface="Arial" panose="020B0604020202020204" pitchFamily="34" charset="0"/>
            </a:endParaRPr>
          </a:p>
          <a:p>
            <a:pPr>
              <a:lnSpc>
                <a:spcPct val="90000"/>
              </a:lnSpc>
              <a:defRPr/>
            </a:pPr>
            <a:r>
              <a:rPr lang="en-US" b="1" dirty="0" smtClean="0">
                <a:solidFill>
                  <a:schemeClr val="tx1"/>
                </a:solidFill>
                <a:ea typeface="+mn-ea"/>
                <a:cs typeface="Arial" panose="020B0604020202020204" pitchFamily="34" charset="0"/>
              </a:rPr>
              <a:t>3 % </a:t>
            </a:r>
            <a:r>
              <a:rPr lang="en-US" b="1" dirty="0">
                <a:solidFill>
                  <a:schemeClr val="tx1"/>
                </a:solidFill>
                <a:ea typeface="+mn-ea"/>
                <a:cs typeface="Arial" panose="020B0604020202020204" pitchFamily="34" charset="0"/>
              </a:rPr>
              <a:t>SOM</a:t>
            </a:r>
            <a:r>
              <a:rPr lang="en-US" b="1" dirty="0" smtClean="0">
                <a:solidFill>
                  <a:schemeClr val="tx1"/>
                </a:solidFill>
                <a:ea typeface="+mn-ea"/>
                <a:cs typeface="Arial" panose="020B0604020202020204" pitchFamily="34" charset="0"/>
              </a:rPr>
              <a:t> = </a:t>
            </a:r>
            <a:r>
              <a:rPr lang="en-US" b="1" dirty="0" smtClean="0">
                <a:cs typeface="Arial" panose="020B0604020202020204" pitchFamily="34" charset="0"/>
              </a:rPr>
              <a:t>49,920    	Gallons</a:t>
            </a:r>
            <a:endParaRPr lang="en-US" b="1" dirty="0" smtClean="0">
              <a:solidFill>
                <a:schemeClr val="tx1"/>
              </a:solidFill>
              <a:ea typeface="+mn-ea"/>
              <a:cs typeface="Arial" panose="020B0604020202020204" pitchFamily="34" charset="0"/>
            </a:endParaRPr>
          </a:p>
          <a:p>
            <a:pPr>
              <a:lnSpc>
                <a:spcPct val="90000"/>
              </a:lnSpc>
              <a:defRPr/>
            </a:pPr>
            <a:r>
              <a:rPr lang="en-US" b="1" dirty="0" smtClean="0">
                <a:solidFill>
                  <a:schemeClr val="tx1"/>
                </a:solidFill>
                <a:ea typeface="+mn-ea"/>
                <a:cs typeface="Arial" panose="020B0604020202020204" pitchFamily="34" charset="0"/>
              </a:rPr>
              <a:t>4 % </a:t>
            </a:r>
            <a:r>
              <a:rPr lang="en-US" b="1" dirty="0">
                <a:solidFill>
                  <a:schemeClr val="tx1"/>
                </a:solidFill>
                <a:ea typeface="+mn-ea"/>
                <a:cs typeface="Arial" panose="020B0604020202020204" pitchFamily="34" charset="0"/>
              </a:rPr>
              <a:t>SOM</a:t>
            </a:r>
            <a:r>
              <a:rPr lang="en-US" b="1" dirty="0" smtClean="0">
                <a:solidFill>
                  <a:schemeClr val="tx1"/>
                </a:solidFill>
                <a:ea typeface="+mn-ea"/>
                <a:cs typeface="Arial" panose="020B0604020202020204" pitchFamily="34" charset="0"/>
              </a:rPr>
              <a:t> = </a:t>
            </a:r>
            <a:r>
              <a:rPr lang="en-US" b="1" dirty="0" smtClean="0">
                <a:cs typeface="Arial" panose="020B0604020202020204" pitchFamily="34" charset="0"/>
              </a:rPr>
              <a:t>66,560 	Gallons </a:t>
            </a:r>
            <a:r>
              <a:rPr lang="en-US" b="1" dirty="0" smtClean="0">
                <a:solidFill>
                  <a:schemeClr val="tx1"/>
                </a:solidFill>
                <a:ea typeface="+mn-ea"/>
                <a:cs typeface="Arial" panose="020B0604020202020204" pitchFamily="34" charset="0"/>
              </a:rPr>
              <a:t>(levels pre farming)</a:t>
            </a:r>
          </a:p>
          <a:p>
            <a:pPr>
              <a:lnSpc>
                <a:spcPct val="90000"/>
              </a:lnSpc>
              <a:defRPr/>
            </a:pPr>
            <a:r>
              <a:rPr lang="en-US" b="1" dirty="0" smtClean="0">
                <a:solidFill>
                  <a:schemeClr val="tx1"/>
                </a:solidFill>
                <a:ea typeface="+mn-ea"/>
                <a:cs typeface="Arial" panose="020B0604020202020204" pitchFamily="34" charset="0"/>
              </a:rPr>
              <a:t>5 % </a:t>
            </a:r>
            <a:r>
              <a:rPr lang="en-US" b="1" dirty="0">
                <a:solidFill>
                  <a:schemeClr val="tx1"/>
                </a:solidFill>
                <a:ea typeface="+mn-ea"/>
                <a:cs typeface="Arial" panose="020B0604020202020204" pitchFamily="34" charset="0"/>
              </a:rPr>
              <a:t>SOM</a:t>
            </a:r>
            <a:r>
              <a:rPr lang="en-US" b="1" dirty="0" smtClean="0">
                <a:solidFill>
                  <a:schemeClr val="tx1"/>
                </a:solidFill>
                <a:ea typeface="+mn-ea"/>
                <a:cs typeface="Arial" panose="020B0604020202020204" pitchFamily="34" charset="0"/>
              </a:rPr>
              <a:t> = </a:t>
            </a:r>
            <a:r>
              <a:rPr lang="en-US" b="1" dirty="0" smtClean="0">
                <a:cs typeface="Arial" panose="020B0604020202020204" pitchFamily="34" charset="0"/>
              </a:rPr>
              <a:t>83,200 	Gallons</a:t>
            </a:r>
            <a:r>
              <a:rPr lang="en-US" b="1" dirty="0" smtClean="0">
                <a:solidFill>
                  <a:schemeClr val="tx1"/>
                </a:solidFill>
                <a:ea typeface="+mn-ea"/>
                <a:cs typeface="Arial" panose="020B0604020202020204" pitchFamily="34" charset="0"/>
              </a:rPr>
              <a:t> (levels pre farming)</a:t>
            </a:r>
          </a:p>
          <a:p>
            <a:pPr>
              <a:lnSpc>
                <a:spcPct val="90000"/>
              </a:lnSpc>
              <a:defRPr/>
            </a:pPr>
            <a:r>
              <a:rPr lang="en-US" b="1" dirty="0" smtClean="0">
                <a:solidFill>
                  <a:schemeClr val="tx1"/>
                </a:solidFill>
                <a:cs typeface="Arial" panose="020B0604020202020204" pitchFamily="34" charset="0"/>
              </a:rPr>
              <a:t>6 </a:t>
            </a:r>
            <a:r>
              <a:rPr lang="en-US" b="1" dirty="0">
                <a:solidFill>
                  <a:schemeClr val="tx1"/>
                </a:solidFill>
                <a:cs typeface="Arial" panose="020B0604020202020204" pitchFamily="34" charset="0"/>
              </a:rPr>
              <a:t>% SOM = </a:t>
            </a:r>
            <a:r>
              <a:rPr lang="en-US" b="1" dirty="0" smtClean="0">
                <a:cs typeface="Arial" panose="020B0604020202020204" pitchFamily="34" charset="0"/>
              </a:rPr>
              <a:t>99,840 	Gallons</a:t>
            </a:r>
            <a:r>
              <a:rPr lang="en-US" b="1" dirty="0" smtClean="0">
                <a:solidFill>
                  <a:schemeClr val="tx1"/>
                </a:solidFill>
                <a:cs typeface="Arial" panose="020B0604020202020204" pitchFamily="34" charset="0"/>
              </a:rPr>
              <a:t> </a:t>
            </a:r>
            <a:r>
              <a:rPr lang="en-US" b="1" dirty="0">
                <a:solidFill>
                  <a:schemeClr val="tx1"/>
                </a:solidFill>
                <a:cs typeface="Arial" panose="020B0604020202020204" pitchFamily="34" charset="0"/>
              </a:rPr>
              <a:t>(levels pre farming)</a:t>
            </a:r>
            <a:endParaRPr lang="en-US" b="1" dirty="0" smtClean="0">
              <a:solidFill>
                <a:schemeClr val="tx1"/>
              </a:solidFill>
              <a:ea typeface="+mn-ea"/>
              <a:cs typeface="Arial" panose="020B0604020202020204" pitchFamily="34" charset="0"/>
            </a:endParaRPr>
          </a:p>
          <a:p>
            <a:pPr marL="0" indent="0" eaLnBrk="1" hangingPunct="1">
              <a:lnSpc>
                <a:spcPct val="90000"/>
              </a:lnSpc>
              <a:buFontTx/>
              <a:buNone/>
              <a:defRPr/>
            </a:pPr>
            <a:r>
              <a:rPr lang="en-AU" i="1" dirty="0" smtClean="0">
                <a:ea typeface="+mn-ea"/>
                <a:cs typeface="+mn-cs"/>
              </a:rPr>
              <a:t>      Adapted </a:t>
            </a:r>
            <a:r>
              <a:rPr lang="en-AU" i="1" dirty="0">
                <a:ea typeface="+mn-ea"/>
                <a:cs typeface="+mn-cs"/>
              </a:rPr>
              <a:t>from Morris, 2004.</a:t>
            </a:r>
            <a:endParaRPr lang="en-US" dirty="0">
              <a:ea typeface="+mn-ea"/>
              <a:cs typeface="+mn-cs"/>
            </a:endParaRPr>
          </a:p>
          <a:p>
            <a:pPr eaLnBrk="1" hangingPunct="1">
              <a:lnSpc>
                <a:spcPct val="90000"/>
              </a:lnSpc>
              <a:defRPr/>
            </a:pPr>
            <a:endParaRPr lang="en-AU" dirty="0" smtClean="0">
              <a:ea typeface="+mn-ea"/>
              <a:cs typeface="Arial" panose="020B0604020202020204" pitchFamily="34" charset="0"/>
            </a:endParaRPr>
          </a:p>
        </p:txBody>
      </p:sp>
    </p:spTree>
    <p:extLst>
      <p:ext uri="{BB962C8B-B14F-4D97-AF65-F5344CB8AC3E}">
        <p14:creationId xmlns:p14="http://schemas.microsoft.com/office/powerpoint/2010/main" val="32908590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333375"/>
            <a:ext cx="6715125" cy="685800"/>
          </a:xfrm>
        </p:spPr>
        <p:txBody>
          <a:bodyPr/>
          <a:lstStyle/>
          <a:p>
            <a:pPr eaLnBrk="1" hangingPunct="1"/>
            <a:r>
              <a:rPr lang="en-US" sz="3600" dirty="0">
                <a:solidFill>
                  <a:schemeClr val="tx1"/>
                </a:solidFill>
                <a:latin typeface="Arial" charset="0"/>
                <a:cs typeface="Arial" charset="0"/>
              </a:rPr>
              <a:t>Organic Corn - 1995 Drought</a:t>
            </a:r>
          </a:p>
        </p:txBody>
      </p:sp>
      <p:pic>
        <p:nvPicPr>
          <p:cNvPr id="25603" name="Picture 3" descr="FST 95 drought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066800"/>
            <a:ext cx="8382000" cy="551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rot="10800000" flipV="1">
            <a:off x="836613" y="4495800"/>
            <a:ext cx="2287587" cy="701675"/>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4000" dirty="0">
                <a:solidFill>
                  <a:srgbClr val="FFFF00"/>
                </a:solidFill>
                <a:effectLst>
                  <a:outerShdw blurRad="38100" dist="38100" dir="2700000" algn="tl">
                    <a:srgbClr val="DDDDDD"/>
                  </a:outerShdw>
                </a:effectLst>
                <a:latin typeface="Arial" charset="0"/>
                <a:cs typeface="Arial" charset="0"/>
              </a:rPr>
              <a:t>Organic</a:t>
            </a:r>
          </a:p>
        </p:txBody>
      </p:sp>
      <p:sp>
        <p:nvSpPr>
          <p:cNvPr id="15365" name="Text Box 5"/>
          <p:cNvSpPr txBox="1">
            <a:spLocks noChangeArrowheads="1"/>
          </p:cNvSpPr>
          <p:nvPr/>
        </p:nvSpPr>
        <p:spPr bwMode="auto">
          <a:xfrm>
            <a:off x="5181600" y="4495800"/>
            <a:ext cx="3505200" cy="701675"/>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4000" dirty="0">
                <a:solidFill>
                  <a:srgbClr val="FFFF00"/>
                </a:solidFill>
                <a:effectLst>
                  <a:outerShdw blurRad="38100" dist="38100" dir="2700000" algn="tl">
                    <a:srgbClr val="DDDDDD"/>
                  </a:outerShdw>
                </a:effectLst>
                <a:latin typeface="Arial" charset="0"/>
                <a:cs typeface="Arial" charset="0"/>
              </a:rPr>
              <a:t>Conventional</a:t>
            </a:r>
          </a:p>
        </p:txBody>
      </p:sp>
      <p:sp>
        <p:nvSpPr>
          <p:cNvPr id="15366" name="Rectangle 6"/>
          <p:cNvSpPr>
            <a:spLocks noChangeArrowheads="1"/>
          </p:cNvSpPr>
          <p:nvPr/>
        </p:nvSpPr>
        <p:spPr bwMode="auto">
          <a:xfrm>
            <a:off x="381000" y="1295400"/>
            <a:ext cx="8229600" cy="1371600"/>
          </a:xfrm>
          <a:prstGeom prst="rect">
            <a:avLst/>
          </a:prstGeom>
          <a:noFill/>
          <a:ln w="9525">
            <a:noFill/>
            <a:miter lim="800000"/>
            <a:headEnd/>
            <a:tailEnd/>
          </a:ln>
        </p:spPr>
        <p:txBody>
          <a:bodyPr anchor="ctr"/>
          <a:lstStyle/>
          <a:p>
            <a:pPr algn="ctr"/>
            <a:r>
              <a:rPr lang="en-US" sz="3600" dirty="0">
                <a:solidFill>
                  <a:srgbClr val="FFFF00"/>
                </a:solidFill>
                <a:effectLst>
                  <a:outerShdw blurRad="38100" dist="38100" dir="2700000" algn="tl">
                    <a:srgbClr val="DDDDDD"/>
                  </a:outerShdw>
                </a:effectLst>
                <a:latin typeface="Arial" charset="0"/>
                <a:cs typeface="Arial" charset="0"/>
              </a:rPr>
              <a:t>Better infiltration, retention, and delivery to plants helps avoid drought damage</a:t>
            </a:r>
          </a:p>
        </p:txBody>
      </p:sp>
      <p:sp>
        <p:nvSpPr>
          <p:cNvPr id="2" name="TextBox 1"/>
          <p:cNvSpPr txBox="1"/>
          <p:nvPr/>
        </p:nvSpPr>
        <p:spPr>
          <a:xfrm>
            <a:off x="457200" y="5943600"/>
            <a:ext cx="2895600" cy="369888"/>
          </a:xfrm>
          <a:prstGeom prst="rect">
            <a:avLst/>
          </a:prstGeom>
          <a:noFill/>
        </p:spPr>
        <p:txBody>
          <a:bodyPr>
            <a:spAutoFit/>
          </a:bodyPr>
          <a:lstStyle/>
          <a:p>
            <a:pPr>
              <a:defRPr/>
            </a:pPr>
            <a:r>
              <a:rPr lang="en-AU" sz="1800" dirty="0">
                <a:solidFill>
                  <a:schemeClr val="accent3"/>
                </a:solidFill>
                <a:latin typeface="Arial" pitchFamily="34" charset="0"/>
                <a:ea typeface="+mn-ea"/>
                <a:cs typeface="Arial" pitchFamily="34" charset="0"/>
              </a:rPr>
              <a:t>Picture: Rodale Institute</a:t>
            </a:r>
          </a:p>
        </p:txBody>
      </p:sp>
    </p:spTree>
    <p:extLst>
      <p:ext uri="{BB962C8B-B14F-4D97-AF65-F5344CB8AC3E}">
        <p14:creationId xmlns:p14="http://schemas.microsoft.com/office/powerpoint/2010/main" val="3345979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0" y="11113"/>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MS PGothic" charset="0"/>
                <a:cs typeface="MS PGothic" charset="0"/>
              </a:defRPr>
            </a:lvl1pPr>
            <a:lvl2pPr>
              <a:defRPr sz="2000">
                <a:solidFill>
                  <a:schemeClr val="tx1"/>
                </a:solidFill>
                <a:latin typeface="Vista Sans OT Medium" charset="0"/>
                <a:ea typeface="MS PGothic" charset="0"/>
                <a:cs typeface="MS PGothic" charset="0"/>
              </a:defRPr>
            </a:lvl2pPr>
            <a:lvl3pPr>
              <a:defRPr sz="2400">
                <a:solidFill>
                  <a:schemeClr val="tx1"/>
                </a:solidFill>
                <a:latin typeface="Vista Sans OT Medium" charset="0"/>
                <a:ea typeface="MS PGothic" charset="0"/>
                <a:cs typeface="MS PGothic" charset="0"/>
              </a:defRPr>
            </a:lvl3pPr>
            <a:lvl4pPr>
              <a:defRPr sz="1600">
                <a:solidFill>
                  <a:schemeClr val="tx1"/>
                </a:solidFill>
                <a:latin typeface="Vista Sans OT Medium" charset="0"/>
                <a:ea typeface="MS PGothic" charset="0"/>
                <a:cs typeface="MS PGothic" charset="0"/>
              </a:defRPr>
            </a:lvl4pPr>
            <a:lvl5pPr>
              <a:defRPr sz="1400">
                <a:solidFill>
                  <a:schemeClr val="tx1"/>
                </a:solidFill>
                <a:latin typeface="Vista Sans OT Medium" charset="0"/>
                <a:ea typeface="MS PGothic" charset="0"/>
                <a:cs typeface="MS PGothic" charset="0"/>
              </a:defRPr>
            </a:lvl5pPr>
            <a:lvl6pPr eaLnBrk="0" hangingPunct="0">
              <a:defRPr sz="1400">
                <a:solidFill>
                  <a:schemeClr val="tx1"/>
                </a:solidFill>
                <a:latin typeface="Vista Sans OT Medium" charset="0"/>
                <a:ea typeface="MS PGothic" charset="0"/>
                <a:cs typeface="MS PGothic" charset="0"/>
              </a:defRPr>
            </a:lvl6pPr>
            <a:lvl7pPr eaLnBrk="0" hangingPunct="0">
              <a:defRPr sz="1400">
                <a:solidFill>
                  <a:schemeClr val="tx1"/>
                </a:solidFill>
                <a:latin typeface="Vista Sans OT Medium" charset="0"/>
                <a:ea typeface="MS PGothic" charset="0"/>
                <a:cs typeface="MS PGothic" charset="0"/>
              </a:defRPr>
            </a:lvl7pPr>
            <a:lvl8pPr eaLnBrk="0" hangingPunct="0">
              <a:defRPr sz="1400">
                <a:solidFill>
                  <a:schemeClr val="tx1"/>
                </a:solidFill>
                <a:latin typeface="Vista Sans OT Medium" charset="0"/>
                <a:ea typeface="MS PGothic" charset="0"/>
                <a:cs typeface="MS PGothic" charset="0"/>
              </a:defRPr>
            </a:lvl8pPr>
            <a:lvl9pPr eaLnBrk="0" hangingPunct="0">
              <a:defRPr sz="1400">
                <a:solidFill>
                  <a:schemeClr val="tx1"/>
                </a:solidFill>
                <a:latin typeface="Vista Sans OT Medium" charset="0"/>
                <a:ea typeface="MS PGothic" charset="0"/>
                <a:cs typeface="MS PGothic" charset="0"/>
              </a:defRPr>
            </a:lvl9pPr>
          </a:lstStyle>
          <a:p>
            <a:pPr eaLnBrk="1" hangingPunct="1">
              <a:spcBef>
                <a:spcPct val="50000"/>
              </a:spcBef>
            </a:pPr>
            <a:r>
              <a:rPr lang="en-US" sz="3200" i="1" dirty="0">
                <a:latin typeface="Arial" charset="0"/>
                <a:cs typeface="Arial" charset="0"/>
              </a:rPr>
              <a:t>High Yield </a:t>
            </a:r>
            <a:r>
              <a:rPr lang="en-US" sz="3200" i="1" dirty="0" smtClean="0">
                <a:latin typeface="Arial" charset="0"/>
                <a:cs typeface="Arial" charset="0"/>
              </a:rPr>
              <a:t>Regenerative Organic </a:t>
            </a:r>
            <a:r>
              <a:rPr lang="en-US" sz="3200" i="1" dirty="0">
                <a:latin typeface="Arial" charset="0"/>
                <a:cs typeface="Arial" charset="0"/>
              </a:rPr>
              <a:t>Agriculture</a:t>
            </a:r>
          </a:p>
        </p:txBody>
      </p:sp>
      <p:sp>
        <p:nvSpPr>
          <p:cNvPr id="31747" name="Rectangle 4"/>
          <p:cNvSpPr>
            <a:spLocks noChangeArrowheads="1"/>
          </p:cNvSpPr>
          <p:nvPr/>
        </p:nvSpPr>
        <p:spPr bwMode="auto">
          <a:xfrm>
            <a:off x="349780" y="1608666"/>
            <a:ext cx="84963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3200" dirty="0">
                <a:cs typeface="Arial" charset="0"/>
              </a:rPr>
              <a:t>The average corn yields during the drought years were from 28% to 34% higher in the two organic systems. </a:t>
            </a:r>
          </a:p>
          <a:p>
            <a:endParaRPr lang="en-AU" sz="3200" dirty="0">
              <a:cs typeface="Arial" charset="0"/>
            </a:endParaRPr>
          </a:p>
          <a:p>
            <a:r>
              <a:rPr lang="en-AU" sz="3200" dirty="0">
                <a:cs typeface="Arial" charset="0"/>
              </a:rPr>
              <a:t>The yields were 6,938 and 7,235 kg per ha in the organic animal and the organic legume systems, respectively, compared with 5,333 kg per ha in the conventional system (</a:t>
            </a:r>
            <a:r>
              <a:rPr lang="en-AU" sz="3200" dirty="0" smtClean="0">
                <a:cs typeface="Arial" charset="0"/>
              </a:rPr>
              <a:t>Pimentel et al. </a:t>
            </a:r>
            <a:r>
              <a:rPr lang="en-AU" sz="3200" dirty="0">
                <a:cs typeface="Arial" charset="0"/>
              </a:rPr>
              <a:t>2005</a:t>
            </a:r>
            <a:r>
              <a:rPr lang="en-AU" sz="3200" dirty="0" smtClean="0">
                <a:cs typeface="Arial" charset="0"/>
              </a:rPr>
              <a:t>)</a:t>
            </a:r>
          </a:p>
          <a:p>
            <a:r>
              <a:rPr lang="en-AU" sz="3200" b="1" dirty="0" smtClean="0">
                <a:cs typeface="Arial" charset="0"/>
              </a:rPr>
              <a:t>Lbs per Acre = Kg per ha (close enough)</a:t>
            </a:r>
            <a:endParaRPr lang="en-US" sz="3200" b="1" dirty="0">
              <a:cs typeface="Arial" charset="0"/>
            </a:endParaRPr>
          </a:p>
        </p:txBody>
      </p:sp>
    </p:spTree>
    <p:extLst>
      <p:ext uri="{BB962C8B-B14F-4D97-AF65-F5344CB8AC3E}">
        <p14:creationId xmlns:p14="http://schemas.microsoft.com/office/powerpoint/2010/main" val="24900249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11113"/>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MS PGothic" charset="0"/>
                <a:cs typeface="MS PGothic" charset="0"/>
              </a:defRPr>
            </a:lvl1pPr>
            <a:lvl2pPr>
              <a:defRPr sz="2000">
                <a:solidFill>
                  <a:schemeClr val="tx1"/>
                </a:solidFill>
                <a:latin typeface="Vista Sans OT Medium" charset="0"/>
                <a:ea typeface="MS PGothic" charset="0"/>
                <a:cs typeface="MS PGothic" charset="0"/>
              </a:defRPr>
            </a:lvl2pPr>
            <a:lvl3pPr>
              <a:defRPr sz="2400">
                <a:solidFill>
                  <a:schemeClr val="tx1"/>
                </a:solidFill>
                <a:latin typeface="Vista Sans OT Medium" charset="0"/>
                <a:ea typeface="MS PGothic" charset="0"/>
                <a:cs typeface="MS PGothic" charset="0"/>
              </a:defRPr>
            </a:lvl3pPr>
            <a:lvl4pPr>
              <a:defRPr sz="1600">
                <a:solidFill>
                  <a:schemeClr val="tx1"/>
                </a:solidFill>
                <a:latin typeface="Vista Sans OT Medium" charset="0"/>
                <a:ea typeface="MS PGothic" charset="0"/>
                <a:cs typeface="MS PGothic" charset="0"/>
              </a:defRPr>
            </a:lvl4pPr>
            <a:lvl5pPr>
              <a:defRPr sz="1400">
                <a:solidFill>
                  <a:schemeClr val="tx1"/>
                </a:solidFill>
                <a:latin typeface="Vista Sans OT Medium" charset="0"/>
                <a:ea typeface="MS PGothic" charset="0"/>
                <a:cs typeface="MS PGothic" charset="0"/>
              </a:defRPr>
            </a:lvl5pPr>
            <a:lvl6pPr eaLnBrk="0" hangingPunct="0">
              <a:defRPr sz="1400">
                <a:solidFill>
                  <a:schemeClr val="tx1"/>
                </a:solidFill>
                <a:latin typeface="Vista Sans OT Medium" charset="0"/>
                <a:ea typeface="MS PGothic" charset="0"/>
                <a:cs typeface="MS PGothic" charset="0"/>
              </a:defRPr>
            </a:lvl6pPr>
            <a:lvl7pPr eaLnBrk="0" hangingPunct="0">
              <a:defRPr sz="1400">
                <a:solidFill>
                  <a:schemeClr val="tx1"/>
                </a:solidFill>
                <a:latin typeface="Vista Sans OT Medium" charset="0"/>
                <a:ea typeface="MS PGothic" charset="0"/>
                <a:cs typeface="MS PGothic" charset="0"/>
              </a:defRPr>
            </a:lvl7pPr>
            <a:lvl8pPr eaLnBrk="0" hangingPunct="0">
              <a:defRPr sz="1400">
                <a:solidFill>
                  <a:schemeClr val="tx1"/>
                </a:solidFill>
                <a:latin typeface="Vista Sans OT Medium" charset="0"/>
                <a:ea typeface="MS PGothic" charset="0"/>
                <a:cs typeface="MS PGothic" charset="0"/>
              </a:defRPr>
            </a:lvl8pPr>
            <a:lvl9pPr eaLnBrk="0" hangingPunct="0">
              <a:defRPr sz="1400">
                <a:solidFill>
                  <a:schemeClr val="tx1"/>
                </a:solidFill>
                <a:latin typeface="Vista Sans OT Medium" charset="0"/>
                <a:ea typeface="MS PGothic" charset="0"/>
                <a:cs typeface="MS PGothic" charset="0"/>
              </a:defRPr>
            </a:lvl9pPr>
          </a:lstStyle>
          <a:p>
            <a:pPr eaLnBrk="1" hangingPunct="1">
              <a:spcBef>
                <a:spcPct val="50000"/>
              </a:spcBef>
            </a:pPr>
            <a:r>
              <a:rPr lang="en-US" sz="3200" b="1" i="1" dirty="0">
                <a:latin typeface="Arial" charset="0"/>
                <a:cs typeface="Arial" charset="0"/>
              </a:rPr>
              <a:t>High Yield </a:t>
            </a:r>
            <a:r>
              <a:rPr lang="en-US" sz="3200" b="1" i="1" dirty="0" smtClean="0">
                <a:latin typeface="Arial" charset="0"/>
                <a:cs typeface="Arial" charset="0"/>
              </a:rPr>
              <a:t>Regenerative Organic </a:t>
            </a:r>
            <a:r>
              <a:rPr lang="en-US" sz="3200" b="1" i="1" dirty="0">
                <a:latin typeface="Arial" charset="0"/>
                <a:cs typeface="Arial" charset="0"/>
              </a:rPr>
              <a:t>Agriculture</a:t>
            </a:r>
          </a:p>
        </p:txBody>
      </p:sp>
      <p:sp>
        <p:nvSpPr>
          <p:cNvPr id="33795" name="Rectangle 4"/>
          <p:cNvSpPr>
            <a:spLocks noChangeArrowheads="1"/>
          </p:cNvSpPr>
          <p:nvPr/>
        </p:nvSpPr>
        <p:spPr bwMode="auto">
          <a:xfrm>
            <a:off x="468313" y="1219200"/>
            <a:ext cx="8496300"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AU" sz="3600" b="1" dirty="0">
                <a:cs typeface="Arial" charset="0"/>
              </a:rPr>
              <a:t>The Wisconsin Integrated Cropping Systems Trials</a:t>
            </a:r>
          </a:p>
          <a:p>
            <a:endParaRPr lang="en-AU" sz="3600" dirty="0">
              <a:cs typeface="Arial" charset="0"/>
            </a:endParaRPr>
          </a:p>
          <a:p>
            <a:r>
              <a:rPr lang="en-AU" sz="3600" dirty="0">
                <a:cs typeface="Arial" charset="0"/>
              </a:rPr>
              <a:t>Organic yields were higher in drought </a:t>
            </a:r>
            <a:r>
              <a:rPr lang="en-AU" sz="3600" dirty="0" smtClean="0">
                <a:cs typeface="Arial" charset="0"/>
              </a:rPr>
              <a:t>years, the </a:t>
            </a:r>
            <a:r>
              <a:rPr lang="en-AU" sz="3600" dirty="0">
                <a:cs typeface="Arial" charset="0"/>
              </a:rPr>
              <a:t>same as conventional in normal weather </a:t>
            </a:r>
            <a:r>
              <a:rPr lang="en-AU" sz="3600" dirty="0" smtClean="0">
                <a:cs typeface="Arial" charset="0"/>
              </a:rPr>
              <a:t>years and lower in very wet years.  </a:t>
            </a:r>
            <a:r>
              <a:rPr lang="en-AU" sz="3600" dirty="0">
                <a:cs typeface="Arial" charset="0"/>
              </a:rPr>
              <a:t>(Posner et al 2008</a:t>
            </a:r>
            <a:r>
              <a:rPr lang="en-AU" sz="3600" dirty="0" smtClean="0">
                <a:cs typeface="Arial" charset="0"/>
              </a:rPr>
              <a:t>)</a:t>
            </a:r>
          </a:p>
          <a:p>
            <a:r>
              <a:rPr lang="en-AU" sz="3600" dirty="0" smtClean="0">
                <a:cs typeface="Arial" charset="0"/>
              </a:rPr>
              <a:t>Flame and steam weeding, acetic acid?</a:t>
            </a:r>
            <a:endParaRPr lang="en-US" sz="2200" dirty="0">
              <a:cs typeface="Arial" charset="0"/>
            </a:endParaRPr>
          </a:p>
        </p:txBody>
      </p:sp>
    </p:spTree>
    <p:extLst>
      <p:ext uri="{BB962C8B-B14F-4D97-AF65-F5344CB8AC3E}">
        <p14:creationId xmlns:p14="http://schemas.microsoft.com/office/powerpoint/2010/main" val="3253007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33338" y="57315"/>
            <a:ext cx="7543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MS PGothic" charset="0"/>
                <a:cs typeface="MS PGothic" charset="0"/>
              </a:defRPr>
            </a:lvl1pPr>
            <a:lvl2pPr>
              <a:defRPr sz="2000">
                <a:solidFill>
                  <a:schemeClr val="tx1"/>
                </a:solidFill>
                <a:latin typeface="Vista Sans OT Medium" charset="0"/>
                <a:ea typeface="MS PGothic" charset="0"/>
                <a:cs typeface="MS PGothic" charset="0"/>
              </a:defRPr>
            </a:lvl2pPr>
            <a:lvl3pPr>
              <a:defRPr sz="2400">
                <a:solidFill>
                  <a:schemeClr val="tx1"/>
                </a:solidFill>
                <a:latin typeface="Vista Sans OT Medium" charset="0"/>
                <a:ea typeface="MS PGothic" charset="0"/>
                <a:cs typeface="MS PGothic" charset="0"/>
              </a:defRPr>
            </a:lvl3pPr>
            <a:lvl4pPr>
              <a:defRPr sz="1600">
                <a:solidFill>
                  <a:schemeClr val="tx1"/>
                </a:solidFill>
                <a:latin typeface="Vista Sans OT Medium" charset="0"/>
                <a:ea typeface="MS PGothic" charset="0"/>
                <a:cs typeface="MS PGothic" charset="0"/>
              </a:defRPr>
            </a:lvl4pPr>
            <a:lvl5pPr>
              <a:defRPr sz="1400">
                <a:solidFill>
                  <a:schemeClr val="tx1"/>
                </a:solidFill>
                <a:latin typeface="Vista Sans OT Medium" charset="0"/>
                <a:ea typeface="MS PGothic" charset="0"/>
                <a:cs typeface="MS PGothic" charset="0"/>
              </a:defRPr>
            </a:lvl5pPr>
            <a:lvl6pPr eaLnBrk="0" hangingPunct="0">
              <a:defRPr sz="1400">
                <a:solidFill>
                  <a:schemeClr val="tx1"/>
                </a:solidFill>
                <a:latin typeface="Vista Sans OT Medium" charset="0"/>
                <a:ea typeface="MS PGothic" charset="0"/>
                <a:cs typeface="MS PGothic" charset="0"/>
              </a:defRPr>
            </a:lvl6pPr>
            <a:lvl7pPr eaLnBrk="0" hangingPunct="0">
              <a:defRPr sz="1400">
                <a:solidFill>
                  <a:schemeClr val="tx1"/>
                </a:solidFill>
                <a:latin typeface="Vista Sans OT Medium" charset="0"/>
                <a:ea typeface="MS PGothic" charset="0"/>
                <a:cs typeface="MS PGothic" charset="0"/>
              </a:defRPr>
            </a:lvl7pPr>
            <a:lvl8pPr eaLnBrk="0" hangingPunct="0">
              <a:defRPr sz="1400">
                <a:solidFill>
                  <a:schemeClr val="tx1"/>
                </a:solidFill>
                <a:latin typeface="Vista Sans OT Medium" charset="0"/>
                <a:ea typeface="MS PGothic" charset="0"/>
                <a:cs typeface="MS PGothic" charset="0"/>
              </a:defRPr>
            </a:lvl8pPr>
            <a:lvl9pPr eaLnBrk="0" hangingPunct="0">
              <a:defRPr sz="1400">
                <a:solidFill>
                  <a:schemeClr val="tx1"/>
                </a:solidFill>
                <a:latin typeface="Vista Sans OT Medium" charset="0"/>
                <a:ea typeface="MS PGothic" charset="0"/>
                <a:cs typeface="MS PGothic" charset="0"/>
              </a:defRPr>
            </a:lvl9pPr>
          </a:lstStyle>
          <a:p>
            <a:pPr eaLnBrk="1" hangingPunct="1">
              <a:spcBef>
                <a:spcPct val="50000"/>
              </a:spcBef>
            </a:pPr>
            <a:r>
              <a:rPr lang="en-US" sz="3200" b="1" dirty="0">
                <a:latin typeface="Arial" charset="0"/>
                <a:cs typeface="Arial" charset="0"/>
              </a:rPr>
              <a:t>High Yield </a:t>
            </a:r>
            <a:r>
              <a:rPr lang="en-US" sz="3200" b="1" dirty="0" smtClean="0">
                <a:latin typeface="Arial" charset="0"/>
                <a:cs typeface="Arial" charset="0"/>
              </a:rPr>
              <a:t>Regenerative Organic </a:t>
            </a:r>
            <a:r>
              <a:rPr lang="en-US" sz="3200" b="1" dirty="0">
                <a:latin typeface="Arial" charset="0"/>
                <a:cs typeface="Arial" charset="0"/>
              </a:rPr>
              <a:t>Agriculture</a:t>
            </a:r>
          </a:p>
        </p:txBody>
      </p:sp>
      <p:sp>
        <p:nvSpPr>
          <p:cNvPr id="35843" name="Rectangle 4"/>
          <p:cNvSpPr>
            <a:spLocks noChangeArrowheads="1"/>
          </p:cNvSpPr>
          <p:nvPr/>
        </p:nvSpPr>
        <p:spPr bwMode="auto">
          <a:xfrm>
            <a:off x="151872" y="1126066"/>
            <a:ext cx="8843962"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2400" b="1" dirty="0">
                <a:cs typeface="Arial" charset="0"/>
              </a:rPr>
              <a:t>Iowa State University Long Term Agroecological Research</a:t>
            </a:r>
          </a:p>
          <a:p>
            <a:endParaRPr lang="en-AU" sz="2400" dirty="0">
              <a:cs typeface="Arial" charset="0"/>
            </a:endParaRPr>
          </a:p>
          <a:p>
            <a:pPr>
              <a:buFontTx/>
              <a:buChar char="•"/>
            </a:pPr>
            <a:r>
              <a:rPr lang="en-AU" sz="2400" dirty="0">
                <a:cs typeface="Arial" charset="0"/>
              </a:rPr>
              <a:t>organic corn harvests averaged 130 bushels per acre while conventional corn yield was 112 bushels per acre </a:t>
            </a:r>
          </a:p>
          <a:p>
            <a:pPr>
              <a:buFontTx/>
              <a:buChar char="•"/>
            </a:pPr>
            <a:r>
              <a:rPr lang="en-AU" sz="2400" dirty="0">
                <a:cs typeface="Arial" charset="0"/>
              </a:rPr>
              <a:t>organic soybean yield was 45 bu/ac compared to the conventional yield of 40 bu/ac in the fourth year (Delate, 2010).</a:t>
            </a:r>
          </a:p>
          <a:p>
            <a:endParaRPr lang="en-AU" sz="2400" dirty="0">
              <a:cs typeface="Arial" charset="0"/>
            </a:endParaRPr>
          </a:p>
          <a:p>
            <a:r>
              <a:rPr lang="en-AU" sz="2400" b="1" dirty="0">
                <a:cs typeface="Arial" charset="0"/>
              </a:rPr>
              <a:t>Washington State University Study</a:t>
            </a:r>
          </a:p>
          <a:p>
            <a:pPr>
              <a:buFontTx/>
              <a:buChar char="•"/>
            </a:pPr>
            <a:endParaRPr lang="en-AU" sz="2400" dirty="0">
              <a:cs typeface="Arial" charset="0"/>
            </a:endParaRPr>
          </a:p>
          <a:p>
            <a:pPr>
              <a:buFontTx/>
              <a:buChar char="•"/>
            </a:pPr>
            <a:r>
              <a:rPr lang="en-AU" sz="2400" dirty="0">
                <a:cs typeface="Arial" charset="0"/>
              </a:rPr>
              <a:t>compared the economic and environmental sustainability of conventional, organic and integrated growing systems in apple production and found similar yields (Reganold et al., 2001). </a:t>
            </a:r>
          </a:p>
          <a:p>
            <a:pPr>
              <a:buFontTx/>
              <a:buChar char="•"/>
            </a:pPr>
            <a:endParaRPr lang="en-US" sz="2200" dirty="0">
              <a:cs typeface="Arial" charset="0"/>
            </a:endParaRPr>
          </a:p>
        </p:txBody>
      </p:sp>
    </p:spTree>
    <p:extLst>
      <p:ext uri="{BB962C8B-B14F-4D97-AF65-F5344CB8AC3E}">
        <p14:creationId xmlns:p14="http://schemas.microsoft.com/office/powerpoint/2010/main" val="6485692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july2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32004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3" descr="notilldr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8" y="3997325"/>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descr="ri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 y="1277938"/>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descr="rollerb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298575"/>
            <a:ext cx="3581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6"/>
          <p:cNvSpPr txBox="1">
            <a:spLocks noChangeArrowheads="1"/>
          </p:cNvSpPr>
          <p:nvPr/>
        </p:nvSpPr>
        <p:spPr bwMode="auto">
          <a:xfrm>
            <a:off x="0" y="128588"/>
            <a:ext cx="724746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sz="3200" b="1" dirty="0">
                <a:latin typeface="Arial" charset="0"/>
                <a:cs typeface="Arial" charset="0"/>
              </a:rPr>
              <a:t>Organic Low/No Till Climate Smart Agriculture without Herbicides</a:t>
            </a:r>
          </a:p>
        </p:txBody>
      </p:sp>
      <p:sp>
        <p:nvSpPr>
          <p:cNvPr id="2" name="TextBox 1"/>
          <p:cNvSpPr txBox="1"/>
          <p:nvPr/>
        </p:nvSpPr>
        <p:spPr>
          <a:xfrm>
            <a:off x="5486400" y="5313363"/>
            <a:ext cx="3368675" cy="769937"/>
          </a:xfrm>
          <a:prstGeom prst="rect">
            <a:avLst/>
          </a:prstGeom>
          <a:noFill/>
        </p:spPr>
        <p:txBody>
          <a:bodyPr>
            <a:spAutoFit/>
          </a:bodyPr>
          <a:lstStyle/>
          <a:p>
            <a:pPr>
              <a:defRPr/>
            </a:pPr>
            <a:r>
              <a:rPr lang="en-AU" sz="2000" dirty="0">
                <a:solidFill>
                  <a:schemeClr val="accent3"/>
                </a:solidFill>
                <a:latin typeface="Arial" pitchFamily="34" charset="0"/>
                <a:ea typeface="+mn-ea"/>
                <a:cs typeface="Arial" pitchFamily="34" charset="0"/>
              </a:rPr>
              <a:t>Pictures: Rodale Institute</a:t>
            </a:r>
          </a:p>
          <a:p>
            <a:pPr>
              <a:defRPr/>
            </a:pPr>
            <a:endParaRPr lang="en-AU" dirty="0">
              <a:ea typeface="+mn-ea"/>
              <a:cs typeface="+mn-cs"/>
            </a:endParaRPr>
          </a:p>
        </p:txBody>
      </p:sp>
    </p:spTree>
    <p:extLst>
      <p:ext uri="{BB962C8B-B14F-4D97-AF65-F5344CB8AC3E}">
        <p14:creationId xmlns:p14="http://schemas.microsoft.com/office/powerpoint/2010/main" val="28896166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0" y="11113"/>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2800" b="1" i="1" dirty="0">
                <a:latin typeface="Arial" charset="0"/>
                <a:cs typeface="Arial" charset="0"/>
              </a:rPr>
              <a:t>High </a:t>
            </a:r>
            <a:r>
              <a:rPr lang="en-US" sz="2800" b="1" i="1" dirty="0" smtClean="0">
                <a:latin typeface="Arial" charset="0"/>
                <a:cs typeface="Arial" charset="0"/>
              </a:rPr>
              <a:t>Yields and Low Energy in </a:t>
            </a:r>
            <a:r>
              <a:rPr lang="en-US" sz="2800" b="1" i="1" dirty="0">
                <a:latin typeface="Arial" charset="0"/>
                <a:cs typeface="Arial" charset="0"/>
              </a:rPr>
              <a:t>Organic Agriculture without Herbicides</a:t>
            </a:r>
          </a:p>
        </p:txBody>
      </p:sp>
      <p:sp>
        <p:nvSpPr>
          <p:cNvPr id="62466" name="Rectangle 4"/>
          <p:cNvSpPr>
            <a:spLocks noChangeArrowheads="1"/>
          </p:cNvSpPr>
          <p:nvPr/>
        </p:nvSpPr>
        <p:spPr bwMode="auto">
          <a:xfrm>
            <a:off x="282046" y="1243013"/>
            <a:ext cx="84963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2400" b="1" i="1" dirty="0" smtClean="0">
                <a:latin typeface="+mj-lt"/>
                <a:cs typeface="Arial" charset="0"/>
              </a:rPr>
              <a:t>Yield</a:t>
            </a:r>
          </a:p>
          <a:p>
            <a:pPr marL="342900" indent="-342900">
              <a:buFont typeface="Arial"/>
              <a:buChar char="•"/>
            </a:pPr>
            <a:r>
              <a:rPr lang="en-AU" sz="2400" dirty="0" smtClean="0">
                <a:latin typeface="+mj-lt"/>
                <a:cs typeface="Arial" charset="0"/>
              </a:rPr>
              <a:t>The </a:t>
            </a:r>
            <a:r>
              <a:rPr lang="en-AU" sz="2400" dirty="0">
                <a:latin typeface="+mj-lt"/>
                <a:cs typeface="Arial" charset="0"/>
              </a:rPr>
              <a:t>2006 trails resulted in organic yields of 160 bushels an acre (bu/ac) </a:t>
            </a:r>
          </a:p>
          <a:p>
            <a:pPr marL="342900" indent="-342900">
              <a:buFont typeface="Arial"/>
              <a:buChar char="•"/>
            </a:pPr>
            <a:endParaRPr lang="en-AU" sz="2400" dirty="0">
              <a:latin typeface="+mj-lt"/>
              <a:cs typeface="Arial" charset="0"/>
            </a:endParaRPr>
          </a:p>
          <a:p>
            <a:pPr marL="342900" indent="-342900">
              <a:buFont typeface="Arial"/>
              <a:buChar char="•"/>
            </a:pPr>
            <a:r>
              <a:rPr lang="en-AU" sz="2400" dirty="0" smtClean="0">
                <a:latin typeface="+mj-lt"/>
                <a:cs typeface="Arial" charset="0"/>
              </a:rPr>
              <a:t>Compared </a:t>
            </a:r>
            <a:r>
              <a:rPr lang="en-AU" sz="2400" dirty="0">
                <a:latin typeface="+mj-lt"/>
                <a:cs typeface="Arial" charset="0"/>
              </a:rPr>
              <a:t>to the County average of 130 bu/ac. </a:t>
            </a:r>
            <a:endParaRPr lang="en-AU" sz="2400" dirty="0" smtClean="0">
              <a:latin typeface="+mj-lt"/>
              <a:cs typeface="Arial" charset="0"/>
            </a:endParaRPr>
          </a:p>
          <a:p>
            <a:endParaRPr lang="en-AU" sz="2400" i="1" dirty="0" smtClean="0">
              <a:latin typeface="+mj-lt"/>
            </a:endParaRPr>
          </a:p>
          <a:p>
            <a:r>
              <a:rPr lang="en-AU" sz="2400" b="1" i="1" dirty="0" smtClean="0">
                <a:latin typeface="+mj-lt"/>
              </a:rPr>
              <a:t>Energy </a:t>
            </a:r>
            <a:r>
              <a:rPr lang="en-AU" sz="2400" b="1" i="1" dirty="0">
                <a:latin typeface="+mj-lt"/>
              </a:rPr>
              <a:t>Used in Different Corn Production Systems Expressed in Litres of Diesel per Hectare</a:t>
            </a:r>
            <a:endParaRPr lang="en-AU" sz="2400" b="1" dirty="0">
              <a:latin typeface="+mj-lt"/>
            </a:endParaRPr>
          </a:p>
          <a:p>
            <a:pPr marL="342900" indent="-342900">
              <a:buFont typeface="Arial"/>
              <a:buChar char="•"/>
            </a:pPr>
            <a:r>
              <a:rPr lang="en-AU" sz="2400" dirty="0">
                <a:latin typeface="+mj-lt"/>
              </a:rPr>
              <a:t>Conventional Tillage: 		231 litres per hectare</a:t>
            </a:r>
          </a:p>
          <a:p>
            <a:pPr marL="342900" indent="-342900">
              <a:buFont typeface="Arial"/>
              <a:buChar char="•"/>
            </a:pPr>
            <a:r>
              <a:rPr lang="en-AU" sz="2400" dirty="0">
                <a:latin typeface="+mj-lt"/>
              </a:rPr>
              <a:t>Conventional No-till: 		199 litres per hectare</a:t>
            </a:r>
          </a:p>
          <a:p>
            <a:pPr marL="342900" indent="-342900">
              <a:buFont typeface="Arial"/>
              <a:buChar char="•"/>
            </a:pPr>
            <a:r>
              <a:rPr lang="en-AU" sz="2400" dirty="0">
                <a:latin typeface="+mj-lt"/>
              </a:rPr>
              <a:t>Organic Tillage: 		</a:t>
            </a:r>
            <a:r>
              <a:rPr lang="en-AU" sz="2400" dirty="0" smtClean="0">
                <a:latin typeface="+mj-lt"/>
              </a:rPr>
              <a:t>	121 </a:t>
            </a:r>
            <a:r>
              <a:rPr lang="en-AU" sz="2400" dirty="0">
                <a:latin typeface="+mj-lt"/>
              </a:rPr>
              <a:t>litres per hectare</a:t>
            </a:r>
          </a:p>
          <a:p>
            <a:pPr marL="342900" indent="-342900">
              <a:buFont typeface="Arial"/>
              <a:buChar char="•"/>
            </a:pPr>
            <a:r>
              <a:rPr lang="en-AU" sz="2400" b="1" i="1" dirty="0">
                <a:latin typeface="+mj-lt"/>
              </a:rPr>
              <a:t>Organic No-till: 	            </a:t>
            </a:r>
            <a:r>
              <a:rPr lang="en-AU" sz="2400" b="1" i="1" dirty="0" smtClean="0">
                <a:latin typeface="+mj-lt"/>
              </a:rPr>
              <a:t>	77 </a:t>
            </a:r>
            <a:r>
              <a:rPr lang="en-AU" sz="2400" b="1" i="1" dirty="0">
                <a:latin typeface="+mj-lt"/>
              </a:rPr>
              <a:t>litres per hectare </a:t>
            </a:r>
            <a:endParaRPr lang="en-AU" sz="2400" b="1" i="1" dirty="0" smtClean="0">
              <a:latin typeface="+mj-lt"/>
            </a:endParaRPr>
          </a:p>
          <a:p>
            <a:r>
              <a:rPr lang="en-AU" sz="2400" dirty="0" smtClean="0">
                <a:latin typeface="+mj-lt"/>
              </a:rPr>
              <a:t>(</a:t>
            </a:r>
            <a:r>
              <a:rPr lang="en-AU" sz="2400" dirty="0">
                <a:latin typeface="+mj-lt"/>
              </a:rPr>
              <a:t>Pimentel et al. 2005</a:t>
            </a:r>
            <a:r>
              <a:rPr lang="en-AU" sz="2400" dirty="0" smtClean="0">
                <a:latin typeface="+mj-lt"/>
              </a:rPr>
              <a:t>) gallon per acre = </a:t>
            </a:r>
            <a:r>
              <a:rPr lang="en-AU" sz="2400" dirty="0" err="1" smtClean="0">
                <a:latin typeface="+mj-lt"/>
              </a:rPr>
              <a:t>liters</a:t>
            </a:r>
            <a:r>
              <a:rPr lang="en-AU" sz="2400" dirty="0" smtClean="0">
                <a:latin typeface="+mj-lt"/>
              </a:rPr>
              <a:t> per hectare (close enough)</a:t>
            </a:r>
            <a:endParaRPr lang="en-AU" sz="2400" dirty="0">
              <a:latin typeface="+mj-lt"/>
            </a:endParaRPr>
          </a:p>
        </p:txBody>
      </p:sp>
    </p:spTree>
    <p:extLst>
      <p:ext uri="{BB962C8B-B14F-4D97-AF65-F5344CB8AC3E}">
        <p14:creationId xmlns:p14="http://schemas.microsoft.com/office/powerpoint/2010/main" val="17009940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381000"/>
            <a:ext cx="7380288" cy="685800"/>
          </a:xfrm>
        </p:spPr>
        <p:txBody>
          <a:bodyPr>
            <a:normAutofit fontScale="90000"/>
          </a:bodyPr>
          <a:lstStyle/>
          <a:p>
            <a:pPr>
              <a:spcBef>
                <a:spcPct val="50000"/>
              </a:spcBef>
            </a:pPr>
            <a:r>
              <a:rPr lang="en-US" sz="3600" dirty="0">
                <a:latin typeface="Arial" charset="0"/>
                <a:cs typeface="Arial" charset="0"/>
              </a:rPr>
              <a:t>High Yield Regenerative Organic </a:t>
            </a:r>
            <a:r>
              <a:rPr lang="en-US" sz="3600" dirty="0" smtClean="0">
                <a:latin typeface="Arial" charset="0"/>
                <a:cs typeface="Arial" charset="0"/>
              </a:rPr>
              <a:t>Agriculture</a:t>
            </a:r>
            <a:r>
              <a:rPr lang="en-US" sz="4000" dirty="0" smtClean="0">
                <a:latin typeface="Arial" charset="0"/>
                <a:cs typeface="Arial" charset="0"/>
              </a:rPr>
              <a:t/>
            </a:r>
            <a:br>
              <a:rPr lang="en-US" sz="4000" dirty="0" smtClean="0">
                <a:latin typeface="Arial" charset="0"/>
                <a:cs typeface="Arial" charset="0"/>
              </a:rPr>
            </a:br>
            <a:endParaRPr lang="en-US" sz="4000" dirty="0">
              <a:latin typeface="Arial" charset="0"/>
              <a:cs typeface="Arial" charset="0"/>
            </a:endParaRPr>
          </a:p>
        </p:txBody>
      </p:sp>
      <p:sp>
        <p:nvSpPr>
          <p:cNvPr id="40962" name="Rectangle 3"/>
          <p:cNvSpPr>
            <a:spLocks noGrp="1" noChangeArrowheads="1"/>
          </p:cNvSpPr>
          <p:nvPr>
            <p:ph type="body" idx="1"/>
          </p:nvPr>
        </p:nvSpPr>
        <p:spPr>
          <a:xfrm>
            <a:off x="457200" y="1811867"/>
            <a:ext cx="8229600" cy="4210050"/>
          </a:xfrm>
          <a:extLst>
            <a:ext uri="{909E8E84-426E-40dd-AFC4-6F175D3DCCD1}">
              <a14:hiddenFill xmlns:a14="http://schemas.microsoft.com/office/drawing/2010/main">
                <a:solidFill>
                  <a:schemeClr val="tx2"/>
                </a:solidFill>
              </a14:hiddenFill>
            </a:ext>
          </a:extLst>
        </p:spPr>
        <p:txBody>
          <a:bodyPr>
            <a:normAutofit fontScale="85000" lnSpcReduction="20000"/>
          </a:bodyPr>
          <a:lstStyle/>
          <a:p>
            <a:pPr>
              <a:spcBef>
                <a:spcPts val="500"/>
              </a:spcBef>
              <a:spcAft>
                <a:spcPts val="500"/>
              </a:spcAft>
            </a:pPr>
            <a:r>
              <a:rPr lang="en-US" dirty="0">
                <a:latin typeface="Arial" charset="0"/>
              </a:rPr>
              <a:t>A report by the United National Conference on Trade and Development (UNCTAD) and the United Nations Environment Programme (UNEP) stated on Organic Agriculture:</a:t>
            </a:r>
          </a:p>
          <a:p>
            <a:pPr>
              <a:spcBef>
                <a:spcPts val="500"/>
              </a:spcBef>
              <a:spcAft>
                <a:spcPts val="500"/>
              </a:spcAft>
            </a:pPr>
            <a:r>
              <a:rPr lang="en-GB" dirty="0">
                <a:latin typeface="Arial" charset="0"/>
              </a:rPr>
              <a:t>114 projects in 24 African Countries covering 2 million hectares and 1.9 million farmers</a:t>
            </a:r>
            <a:endParaRPr lang="en-US" dirty="0">
              <a:latin typeface="Arial" charset="0"/>
            </a:endParaRPr>
          </a:p>
          <a:p>
            <a:pPr>
              <a:spcBef>
                <a:spcPts val="500"/>
              </a:spcBef>
              <a:spcAft>
                <a:spcPts val="500"/>
              </a:spcAft>
            </a:pPr>
            <a:r>
              <a:rPr lang="en-US" i="1" dirty="0">
                <a:latin typeface="Arial" charset="0"/>
              </a:rPr>
              <a:t>‘…the average crop yield was … 116 per cent increase for all African projects and 128 per cent increase for the projects in East Africa.</a:t>
            </a:r>
            <a:r>
              <a:rPr lang="en-US" i="1" dirty="0" smtClean="0">
                <a:latin typeface="Arial" charset="0"/>
              </a:rPr>
              <a:t>’</a:t>
            </a:r>
            <a:endParaRPr lang="en-US" i="1" dirty="0">
              <a:latin typeface="Arial" charset="0"/>
            </a:endParaRPr>
          </a:p>
          <a:p>
            <a:pPr>
              <a:spcBef>
                <a:spcPts val="500"/>
              </a:spcBef>
              <a:spcAft>
                <a:spcPts val="500"/>
              </a:spcAft>
            </a:pPr>
            <a:r>
              <a:rPr lang="en-US" sz="1900" i="1" dirty="0">
                <a:latin typeface="Arial" charset="0"/>
              </a:rPr>
              <a:t>Organic Agriculture and Food Security in Africa 2008</a:t>
            </a:r>
          </a:p>
          <a:p>
            <a:pPr>
              <a:spcBef>
                <a:spcPts val="500"/>
              </a:spcBef>
              <a:spcAft>
                <a:spcPts val="500"/>
              </a:spcAft>
            </a:pPr>
            <a:r>
              <a:rPr lang="en-US" dirty="0" smtClean="0">
                <a:latin typeface="Arial" charset="0"/>
              </a:rPr>
              <a:t>80% of the food consumed in the developing world comes from </a:t>
            </a:r>
            <a:r>
              <a:rPr lang="en-US" dirty="0">
                <a:latin typeface="Arial" charset="0"/>
              </a:rPr>
              <a:t>small (5 acres or less) family farmers (</a:t>
            </a:r>
            <a:r>
              <a:rPr lang="en-US" dirty="0" smtClean="0">
                <a:latin typeface="Arial" charset="0"/>
              </a:rPr>
              <a:t>FAO)</a:t>
            </a:r>
          </a:p>
          <a:p>
            <a:pPr>
              <a:spcBef>
                <a:spcPts val="500"/>
              </a:spcBef>
              <a:spcAft>
                <a:spcPts val="500"/>
              </a:spcAft>
            </a:pPr>
            <a:r>
              <a:rPr lang="en-US" dirty="0" smtClean="0">
                <a:latin typeface="Arial" charset="0"/>
              </a:rPr>
              <a:t>The vast majority of the world’s food insecure people live in the developing world (FAO)</a:t>
            </a:r>
            <a:endParaRPr lang="en-US" dirty="0">
              <a:latin typeface="Arial" charset="0"/>
            </a:endParaRPr>
          </a:p>
        </p:txBody>
      </p:sp>
    </p:spTree>
    <p:extLst>
      <p:ext uri="{BB962C8B-B14F-4D97-AF65-F5344CB8AC3E}">
        <p14:creationId xmlns:p14="http://schemas.microsoft.com/office/powerpoint/2010/main" val="94018506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228600"/>
            <a:ext cx="6654800" cy="685800"/>
          </a:xfrm>
        </p:spPr>
        <p:txBody>
          <a:bodyPr>
            <a:noAutofit/>
          </a:bodyPr>
          <a:lstStyle/>
          <a:p>
            <a:pPr>
              <a:spcBef>
                <a:spcPct val="50000"/>
              </a:spcBef>
            </a:pPr>
            <a:r>
              <a:rPr lang="en-US" sz="3200" dirty="0">
                <a:latin typeface="Arial" charset="0"/>
                <a:cs typeface="Arial" charset="0"/>
              </a:rPr>
              <a:t>High Yield Regenerative Organic Agriculture</a:t>
            </a:r>
          </a:p>
        </p:txBody>
      </p:sp>
      <p:sp>
        <p:nvSpPr>
          <p:cNvPr id="11267" name="Rectangle 3"/>
          <p:cNvSpPr>
            <a:spLocks noGrp="1" noChangeArrowheads="1"/>
          </p:cNvSpPr>
          <p:nvPr>
            <p:ph type="body" idx="1"/>
          </p:nvPr>
        </p:nvSpPr>
        <p:spPr>
          <a:xfrm>
            <a:off x="457200" y="1524000"/>
            <a:ext cx="8229600" cy="4210050"/>
          </a:xfrm>
          <a:extLst>
            <a:ext uri="{909E8E84-426E-40dd-AFC4-6F175D3DCCD1}">
              <a14:hiddenFill xmlns:a14="http://schemas.microsoft.com/office/drawing/2010/main">
                <a:solidFill>
                  <a:schemeClr val="tx2"/>
                </a:solidFill>
              </a14:hiddenFill>
            </a:ext>
          </a:extLst>
        </p:spPr>
        <p:txBody>
          <a:bodyPr>
            <a:normAutofit lnSpcReduction="10000"/>
          </a:bodyPr>
          <a:lstStyle/>
          <a:p>
            <a:pPr>
              <a:defRPr/>
            </a:pPr>
            <a:r>
              <a:rPr lang="en-AU" sz="3600" dirty="0" smtClean="0"/>
              <a:t>Organic yield 2.7 times more per ha than conventional farms in developing countries; </a:t>
            </a:r>
            <a:r>
              <a:rPr lang="en-AU" sz="3200" dirty="0" smtClean="0"/>
              <a:t>(Badgley et al., 2007)</a:t>
            </a:r>
          </a:p>
          <a:p>
            <a:pPr marL="0" indent="0">
              <a:buFontTx/>
              <a:buNone/>
              <a:defRPr/>
            </a:pPr>
            <a:endParaRPr lang="en-AU" sz="3600" dirty="0" smtClean="0"/>
          </a:p>
          <a:p>
            <a:pPr>
              <a:defRPr/>
            </a:pPr>
            <a:r>
              <a:rPr lang="en-PH" sz="3600" dirty="0" smtClean="0"/>
              <a:t>Small farms are 2 to 4 times more energy efficient than large conventional farms. </a:t>
            </a:r>
            <a:r>
              <a:rPr lang="en-PH" sz="2800" dirty="0" smtClean="0"/>
              <a:t>(Chapell and Lavalle, 2009)</a:t>
            </a:r>
          </a:p>
        </p:txBody>
      </p:sp>
    </p:spTree>
    <p:extLst>
      <p:ext uri="{BB962C8B-B14F-4D97-AF65-F5344CB8AC3E}">
        <p14:creationId xmlns:p14="http://schemas.microsoft.com/office/powerpoint/2010/main" val="3333356293"/>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77813" y="1382713"/>
            <a:ext cx="8305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pPr marL="457200" indent="-457200">
              <a:buFont typeface="Arial"/>
              <a:buChar char="•"/>
            </a:pPr>
            <a:r>
              <a:rPr lang="en-AU" sz="2800" dirty="0">
                <a:latin typeface="Arial" charset="0"/>
                <a:cs typeface="Arial" charset="0"/>
              </a:rPr>
              <a:t>The second phase started in the 1970s and was defined by codifying organic agricultural systems </a:t>
            </a:r>
          </a:p>
          <a:p>
            <a:pPr marL="457200" indent="-457200">
              <a:buFont typeface="Arial"/>
              <a:buChar char="•"/>
            </a:pPr>
            <a:endParaRPr lang="en-AU" sz="2800" dirty="0">
              <a:latin typeface="Arial" charset="0"/>
              <a:cs typeface="Arial" charset="0"/>
            </a:endParaRPr>
          </a:p>
          <a:p>
            <a:pPr marL="457200" indent="-457200">
              <a:buFont typeface="Arial"/>
              <a:buChar char="•"/>
            </a:pPr>
            <a:r>
              <a:rPr lang="en-AU" sz="2800" dirty="0">
                <a:latin typeface="Arial" charset="0"/>
                <a:cs typeface="Arial" charset="0"/>
              </a:rPr>
              <a:t>T</a:t>
            </a:r>
            <a:r>
              <a:rPr lang="en-AU" sz="2800" dirty="0" smtClean="0">
                <a:latin typeface="Arial" charset="0"/>
                <a:cs typeface="Arial" charset="0"/>
              </a:rPr>
              <a:t>he </a:t>
            </a:r>
            <a:r>
              <a:rPr lang="en-AU" sz="2800" dirty="0">
                <a:latin typeface="Arial" charset="0"/>
                <a:cs typeface="Arial" charset="0"/>
              </a:rPr>
              <a:t>introduction of standards </a:t>
            </a:r>
            <a:r>
              <a:rPr lang="en-AU" sz="2800" dirty="0" smtClean="0">
                <a:latin typeface="Arial" charset="0"/>
                <a:cs typeface="Arial" charset="0"/>
              </a:rPr>
              <a:t>and 3</a:t>
            </a:r>
            <a:r>
              <a:rPr lang="en-AU" sz="2800" baseline="30000" dirty="0" smtClean="0">
                <a:latin typeface="Arial" charset="0"/>
                <a:cs typeface="Arial" charset="0"/>
              </a:rPr>
              <a:t>rd</a:t>
            </a:r>
            <a:r>
              <a:rPr lang="en-AU" sz="2800" dirty="0" smtClean="0">
                <a:latin typeface="Arial" charset="0"/>
                <a:cs typeface="Arial" charset="0"/>
              </a:rPr>
              <a:t> party certification </a:t>
            </a:r>
            <a:r>
              <a:rPr lang="en-AU" sz="2800" dirty="0">
                <a:latin typeface="Arial" charset="0"/>
                <a:cs typeface="Arial" charset="0"/>
              </a:rPr>
              <a:t>systems along with government regulations </a:t>
            </a:r>
          </a:p>
          <a:p>
            <a:endParaRPr lang="en-AU" sz="2800" dirty="0">
              <a:latin typeface="Arial" charset="0"/>
              <a:cs typeface="Arial" charset="0"/>
            </a:endParaRPr>
          </a:p>
          <a:p>
            <a:pPr algn="ctr"/>
            <a:r>
              <a:rPr lang="en-AU" sz="3200" dirty="0">
                <a:latin typeface="Arial" charset="0"/>
                <a:cs typeface="Arial" charset="0"/>
              </a:rPr>
              <a:t>.</a:t>
            </a:r>
            <a:endParaRPr lang="en-US" sz="3200" dirty="0">
              <a:latin typeface="Arial" charset="0"/>
              <a:cs typeface="Arial" charset="0"/>
            </a:endParaRPr>
          </a:p>
          <a:p>
            <a:endParaRPr lang="en-US" dirty="0">
              <a:latin typeface="Times" charset="0"/>
            </a:endParaRPr>
          </a:p>
        </p:txBody>
      </p:sp>
      <p:sp>
        <p:nvSpPr>
          <p:cNvPr id="28675" name="TextBox 2"/>
          <p:cNvSpPr txBox="1">
            <a:spLocks noChangeArrowheads="1"/>
          </p:cNvSpPr>
          <p:nvPr/>
        </p:nvSpPr>
        <p:spPr bwMode="auto">
          <a:xfrm>
            <a:off x="304800" y="30480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pPr algn="ctr"/>
            <a:r>
              <a:rPr lang="en-AU" sz="4000" b="1" dirty="0">
                <a:latin typeface="Arial" charset="0"/>
                <a:cs typeface="Arial" charset="0"/>
              </a:rPr>
              <a:t>Organic 2.0</a:t>
            </a:r>
          </a:p>
          <a:p>
            <a:endParaRPr lang="en-US" dirty="0">
              <a:latin typeface="Times" charset="0"/>
            </a:endParaRPr>
          </a:p>
        </p:txBody>
      </p:sp>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8334" y="3581400"/>
            <a:ext cx="40386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507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9388" y="1135063"/>
            <a:ext cx="3986212" cy="5210175"/>
          </a:xfrm>
        </p:spPr>
        <p:txBody>
          <a:bodyPr rtlCol="0">
            <a:normAutofit fontScale="90000"/>
          </a:bodyPr>
          <a:lstStyle/>
          <a:p>
            <a:pPr eaLnBrk="1" fontAlgn="auto" hangingPunct="1">
              <a:spcAft>
                <a:spcPts val="0"/>
              </a:spcAft>
              <a:defRPr/>
            </a:pPr>
            <a:r>
              <a:rPr lang="en-US" sz="2700" dirty="0" smtClean="0">
                <a:solidFill>
                  <a:schemeClr val="tx2">
                    <a:satMod val="130000"/>
                  </a:schemeClr>
                </a:solidFill>
                <a:ea typeface="+mj-ea"/>
                <a:cs typeface="Arial" panose="020B0604020202020204" pitchFamily="34" charset="0"/>
              </a:rPr>
              <a:t>High over-grazing and burning = Deep, wide and long erosion gullies</a:t>
            </a:r>
            <a:br>
              <a:rPr lang="en-US" sz="2700" dirty="0" smtClean="0">
                <a:solidFill>
                  <a:schemeClr val="tx2">
                    <a:satMod val="130000"/>
                  </a:schemeClr>
                </a:solidFill>
                <a:ea typeface="+mj-ea"/>
                <a:cs typeface="Arial" panose="020B0604020202020204" pitchFamily="34" charset="0"/>
              </a:rPr>
            </a:br>
            <a:r>
              <a:rPr lang="en-US" sz="2700" dirty="0" smtClean="0">
                <a:solidFill>
                  <a:schemeClr val="tx2">
                    <a:satMod val="130000"/>
                  </a:schemeClr>
                </a:solidFill>
                <a:ea typeface="+mj-ea"/>
                <a:cs typeface="Arial" panose="020B0604020202020204" pitchFamily="34" charset="0"/>
              </a:rPr>
              <a:t/>
            </a:r>
            <a:br>
              <a:rPr lang="en-US" sz="2700" dirty="0" smtClean="0">
                <a:solidFill>
                  <a:schemeClr val="tx2">
                    <a:satMod val="130000"/>
                  </a:schemeClr>
                </a:solidFill>
                <a:ea typeface="+mj-ea"/>
                <a:cs typeface="Arial" panose="020B0604020202020204" pitchFamily="34" charset="0"/>
              </a:rPr>
            </a:br>
            <a:r>
              <a:rPr lang="en-US" sz="2700" dirty="0" smtClean="0">
                <a:solidFill>
                  <a:schemeClr val="tx2">
                    <a:satMod val="130000"/>
                  </a:schemeClr>
                </a:solidFill>
                <a:ea typeface="+mj-ea"/>
                <a:cs typeface="Arial" panose="020B0604020202020204" pitchFamily="34" charset="0"/>
              </a:rPr>
              <a:t>Low soil organic matter</a:t>
            </a:r>
            <a:r>
              <a:rPr lang="en-US" sz="2700" dirty="0">
                <a:solidFill>
                  <a:schemeClr val="tx2">
                    <a:satMod val="130000"/>
                  </a:schemeClr>
                </a:solidFill>
                <a:cs typeface="Arial" panose="020B0604020202020204" pitchFamily="34" charset="0"/>
              </a:rPr>
              <a:t> </a:t>
            </a:r>
            <a:r>
              <a:rPr lang="en-US" sz="2700" dirty="0" smtClean="0">
                <a:solidFill>
                  <a:schemeClr val="tx2">
                    <a:satMod val="130000"/>
                  </a:schemeClr>
                </a:solidFill>
                <a:cs typeface="Arial" panose="020B0604020202020204" pitchFamily="34" charset="0"/>
              </a:rPr>
              <a:t>= </a:t>
            </a:r>
            <a:r>
              <a:rPr lang="en-US" sz="2700" dirty="0" smtClean="0">
                <a:solidFill>
                  <a:schemeClr val="tx2">
                    <a:satMod val="130000"/>
                  </a:schemeClr>
                </a:solidFill>
                <a:ea typeface="+mj-ea"/>
                <a:cs typeface="Arial" panose="020B0604020202020204" pitchFamily="34" charset="0"/>
              </a:rPr>
              <a:t>Low soil fertility</a:t>
            </a:r>
            <a:br>
              <a:rPr lang="en-US" sz="2700" dirty="0" smtClean="0">
                <a:solidFill>
                  <a:schemeClr val="tx2">
                    <a:satMod val="130000"/>
                  </a:schemeClr>
                </a:solidFill>
                <a:ea typeface="+mj-ea"/>
                <a:cs typeface="Arial" panose="020B0604020202020204" pitchFamily="34" charset="0"/>
              </a:rPr>
            </a:br>
            <a:r>
              <a:rPr lang="en-US" sz="2700" dirty="0" smtClean="0">
                <a:solidFill>
                  <a:schemeClr val="tx2">
                    <a:satMod val="130000"/>
                  </a:schemeClr>
                </a:solidFill>
                <a:ea typeface="+mj-ea"/>
                <a:cs typeface="Arial" panose="020B0604020202020204" pitchFamily="34" charset="0"/>
              </a:rPr>
              <a:t/>
            </a:r>
            <a:br>
              <a:rPr lang="en-US" sz="2700" dirty="0" smtClean="0">
                <a:solidFill>
                  <a:schemeClr val="tx2">
                    <a:satMod val="130000"/>
                  </a:schemeClr>
                </a:solidFill>
                <a:ea typeface="+mj-ea"/>
                <a:cs typeface="Arial" panose="020B0604020202020204" pitchFamily="34" charset="0"/>
              </a:rPr>
            </a:br>
            <a:r>
              <a:rPr lang="en-US" sz="2700" dirty="0" smtClean="0">
                <a:solidFill>
                  <a:schemeClr val="tx2">
                    <a:satMod val="130000"/>
                  </a:schemeClr>
                </a:solidFill>
                <a:ea typeface="+mj-ea"/>
                <a:cs typeface="Arial" panose="020B0604020202020204" pitchFamily="34" charset="0"/>
              </a:rPr>
              <a:t>Serious food insecurity in dry years</a:t>
            </a:r>
            <a:br>
              <a:rPr lang="en-US" sz="2700" dirty="0" smtClean="0">
                <a:solidFill>
                  <a:schemeClr val="tx2">
                    <a:satMod val="130000"/>
                  </a:schemeClr>
                </a:solidFill>
                <a:ea typeface="+mj-ea"/>
                <a:cs typeface="Arial" panose="020B0604020202020204" pitchFamily="34" charset="0"/>
              </a:rPr>
            </a:br>
            <a:r>
              <a:rPr lang="en-US" sz="2700" dirty="0">
                <a:solidFill>
                  <a:schemeClr val="tx2">
                    <a:satMod val="130000"/>
                  </a:schemeClr>
                </a:solidFill>
                <a:cs typeface="Arial" panose="020B0604020202020204" pitchFamily="34" charset="0"/>
              </a:rPr>
              <a:t/>
            </a:r>
            <a:br>
              <a:rPr lang="en-US" sz="2700" dirty="0">
                <a:solidFill>
                  <a:schemeClr val="tx2">
                    <a:satMod val="130000"/>
                  </a:schemeClr>
                </a:solidFill>
                <a:cs typeface="Arial" panose="020B0604020202020204" pitchFamily="34" charset="0"/>
              </a:rPr>
            </a:br>
            <a:r>
              <a:rPr lang="en-US" sz="3100" dirty="0" smtClean="0">
                <a:solidFill>
                  <a:schemeClr val="tx2">
                    <a:satMod val="130000"/>
                  </a:schemeClr>
                </a:solidFill>
                <a:cs typeface="Arial" panose="020B0604020202020204" pitchFamily="34" charset="0"/>
              </a:rPr>
              <a:t>Thousands died in famines</a:t>
            </a:r>
            <a:endParaRPr lang="en-GB" sz="3100" dirty="0" smtClean="0">
              <a:solidFill>
                <a:schemeClr val="tx2">
                  <a:satMod val="130000"/>
                </a:schemeClr>
              </a:solidFill>
              <a:cs typeface="Arial" panose="020B0604020202020204" pitchFamily="34" charset="0"/>
            </a:endParaRPr>
          </a:p>
        </p:txBody>
      </p:sp>
      <p:pic>
        <p:nvPicPr>
          <p:cNvPr id="120834" name="Picture 4" descr="Frground (old ) Zeban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2" y="3475038"/>
            <a:ext cx="4554537"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4" descr="PC13095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284663" y="1268227"/>
            <a:ext cx="3487737" cy="2303647"/>
          </a:xfrm>
        </p:spPr>
      </p:pic>
      <p:sp>
        <p:nvSpPr>
          <p:cNvPr id="2" name="TextBox 1"/>
          <p:cNvSpPr txBox="1"/>
          <p:nvPr/>
        </p:nvSpPr>
        <p:spPr>
          <a:xfrm>
            <a:off x="1295400" y="115888"/>
            <a:ext cx="4397375" cy="831850"/>
          </a:xfrm>
          <a:prstGeom prst="rect">
            <a:avLst/>
          </a:prstGeom>
          <a:noFill/>
        </p:spPr>
        <p:txBody>
          <a:bodyPr wrap="none">
            <a:spAutoFit/>
          </a:bodyPr>
          <a:lstStyle/>
          <a:p>
            <a:pPr>
              <a:defRPr/>
            </a:pPr>
            <a:r>
              <a:rPr lang="en-US" sz="4800" dirty="0">
                <a:latin typeface="+mj-lt"/>
                <a:ea typeface="+mn-ea"/>
                <a:cs typeface="+mn-cs"/>
              </a:rPr>
              <a:t>Tigray, Ethiopia</a:t>
            </a:r>
            <a:endParaRPr lang="en-AU" sz="4800" dirty="0">
              <a:latin typeface="+mj-lt"/>
              <a:ea typeface="+mn-ea"/>
              <a:cs typeface="+mn-cs"/>
            </a:endParaRPr>
          </a:p>
        </p:txBody>
      </p:sp>
    </p:spTree>
    <p:extLst>
      <p:ext uri="{BB962C8B-B14F-4D97-AF65-F5344CB8AC3E}">
        <p14:creationId xmlns:p14="http://schemas.microsoft.com/office/powerpoint/2010/main" val="12626269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Site Adi Nef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113"/>
            <a:ext cx="914400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6163" name="AutoShape 3"/>
          <p:cNvSpPr>
            <a:spLocks noChangeArrowheads="1"/>
          </p:cNvSpPr>
          <p:nvPr/>
        </p:nvSpPr>
        <p:spPr bwMode="auto">
          <a:xfrm>
            <a:off x="0" y="2057400"/>
            <a:ext cx="1219200" cy="457200"/>
          </a:xfrm>
          <a:prstGeom prst="wedgeEllipseCallout">
            <a:avLst>
              <a:gd name="adj1" fmla="val 60806"/>
              <a:gd name="adj2" fmla="val 127778"/>
            </a:avLst>
          </a:prstGeom>
          <a:noFill/>
          <a:ln w="9525">
            <a:solidFill>
              <a:schemeClr val="bg1"/>
            </a:solidFill>
            <a:miter lim="800000"/>
            <a:headEnd/>
            <a:tailEnd/>
          </a:ln>
          <a:effectLst/>
        </p:spPr>
        <p:txBody>
          <a:bodyPr/>
          <a:lstStyle/>
          <a:p>
            <a:pPr algn="ctr">
              <a:spcBef>
                <a:spcPct val="20000"/>
              </a:spcBef>
              <a:defRPr/>
            </a:pPr>
            <a:r>
              <a:rPr lang="en-US" sz="2000" dirty="0">
                <a:solidFill>
                  <a:schemeClr val="bg1"/>
                </a:solidFill>
                <a:latin typeface="+mj-lt"/>
                <a:ea typeface="+mn-ea"/>
                <a:cs typeface="+mn-cs"/>
              </a:rPr>
              <a:t>Pond</a:t>
            </a:r>
          </a:p>
        </p:txBody>
      </p:sp>
      <p:sp>
        <p:nvSpPr>
          <p:cNvPr id="104452" name="Text Box 4"/>
          <p:cNvSpPr txBox="1">
            <a:spLocks noChangeArrowheads="1"/>
          </p:cNvSpPr>
          <p:nvPr/>
        </p:nvSpPr>
        <p:spPr bwMode="auto">
          <a:xfrm>
            <a:off x="381000" y="33338"/>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defRPr>
            </a:lvl9pPr>
          </a:lstStyle>
          <a:p>
            <a:pPr eaLnBrk="1" hangingPunct="1">
              <a:spcBef>
                <a:spcPct val="50000"/>
              </a:spcBef>
              <a:buFontTx/>
              <a:buNone/>
              <a:defRPr/>
            </a:pPr>
            <a:r>
              <a:rPr lang="en-US" sz="3000" b="1" dirty="0" smtClean="0">
                <a:latin typeface="+mj-lt"/>
                <a:ea typeface="+mn-ea"/>
                <a:cs typeface="+mn-cs"/>
              </a:rPr>
              <a:t>Adi Nefas, Tigray, Ethiopia</a:t>
            </a:r>
            <a:br>
              <a:rPr lang="en-US" sz="3000" b="1" dirty="0" smtClean="0">
                <a:latin typeface="+mj-lt"/>
                <a:ea typeface="+mn-ea"/>
                <a:cs typeface="+mn-cs"/>
              </a:rPr>
            </a:br>
            <a:r>
              <a:rPr lang="en-US" sz="3000" b="1" dirty="0" smtClean="0">
                <a:latin typeface="+mj-lt"/>
                <a:ea typeface="+mn-ea"/>
                <a:cs typeface="+mn-cs"/>
              </a:rPr>
              <a:t>- Agroecology</a:t>
            </a:r>
          </a:p>
        </p:txBody>
      </p:sp>
      <p:sp>
        <p:nvSpPr>
          <p:cNvPr id="476165" name="AutoShape 5"/>
          <p:cNvSpPr>
            <a:spLocks noChangeArrowheads="1"/>
          </p:cNvSpPr>
          <p:nvPr/>
        </p:nvSpPr>
        <p:spPr bwMode="auto">
          <a:xfrm>
            <a:off x="4267200" y="2133600"/>
            <a:ext cx="2438400" cy="865188"/>
          </a:xfrm>
          <a:prstGeom prst="wedgeEllipseCallout">
            <a:avLst>
              <a:gd name="adj1" fmla="val -97639"/>
              <a:gd name="adj2" fmla="val 2727"/>
            </a:avLst>
          </a:prstGeom>
          <a:noFill/>
          <a:ln w="9525">
            <a:solidFill>
              <a:schemeClr val="bg1"/>
            </a:solidFill>
            <a:miter lim="800000"/>
            <a:headEnd/>
            <a:tailEnd/>
          </a:ln>
          <a:effectLst/>
        </p:spPr>
        <p:txBody>
          <a:bodyPr wrap="square" lIns="0" tIns="0" rIns="0" bIns="0">
            <a:spAutoFit/>
          </a:bodyPr>
          <a:lstStyle/>
          <a:p>
            <a:pPr algn="ctr">
              <a:spcBef>
                <a:spcPct val="20000"/>
              </a:spcBef>
              <a:defRPr/>
            </a:pPr>
            <a:r>
              <a:rPr lang="en-US" sz="2000" dirty="0">
                <a:solidFill>
                  <a:schemeClr val="bg1"/>
                </a:solidFill>
                <a:latin typeface="+mj-lt"/>
                <a:ea typeface="+mn-ea"/>
                <a:cs typeface="+mn-cs"/>
              </a:rPr>
              <a:t>Rehabilitated gullies</a:t>
            </a:r>
          </a:p>
        </p:txBody>
      </p:sp>
      <p:sp>
        <p:nvSpPr>
          <p:cNvPr id="50181" name="Line 6"/>
          <p:cNvSpPr>
            <a:spLocks noChangeShapeType="1"/>
          </p:cNvSpPr>
          <p:nvPr/>
        </p:nvSpPr>
        <p:spPr bwMode="auto">
          <a:xfrm>
            <a:off x="6553200" y="2590800"/>
            <a:ext cx="2133600" cy="1676400"/>
          </a:xfrm>
          <a:prstGeom prst="line">
            <a:avLst/>
          </a:prstGeom>
          <a:noFill/>
          <a:ln w="9525">
            <a:solidFill>
              <a:schemeClr val="bg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6167" name="AutoShape 7"/>
          <p:cNvSpPr>
            <a:spLocks noChangeArrowheads="1"/>
          </p:cNvSpPr>
          <p:nvPr/>
        </p:nvSpPr>
        <p:spPr bwMode="auto">
          <a:xfrm>
            <a:off x="3276600" y="4343400"/>
            <a:ext cx="2133600" cy="2077403"/>
          </a:xfrm>
          <a:prstGeom prst="wedgeEllipseCallout">
            <a:avLst>
              <a:gd name="adj1" fmla="val 58037"/>
              <a:gd name="adj2" fmla="val -63634"/>
            </a:avLst>
          </a:prstGeom>
          <a:noFill/>
          <a:ln w="9525">
            <a:solidFill>
              <a:schemeClr val="bg1"/>
            </a:solidFill>
            <a:miter lim="800000"/>
            <a:headEnd/>
            <a:tailEnd/>
          </a:ln>
          <a:effectLst/>
        </p:spPr>
        <p:txBody>
          <a:bodyPr lIns="0" tIns="0" rIns="0" bIns="0">
            <a:spAutoFit/>
          </a:bodyPr>
          <a:lstStyle/>
          <a:p>
            <a:pPr algn="ctr">
              <a:spcBef>
                <a:spcPct val="20000"/>
              </a:spcBef>
              <a:defRPr/>
            </a:pP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rPr>
              <a:t>Sesbania</a:t>
            </a:r>
            <a:b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rPr>
            </a:b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rPr>
              <a:t>trees and long grasses</a:t>
            </a:r>
          </a:p>
        </p:txBody>
      </p:sp>
      <p:sp>
        <p:nvSpPr>
          <p:cNvPr id="476168" name="AutoShape 8"/>
          <p:cNvSpPr>
            <a:spLocks noChangeArrowheads="1"/>
          </p:cNvSpPr>
          <p:nvPr/>
        </p:nvSpPr>
        <p:spPr bwMode="auto">
          <a:xfrm>
            <a:off x="5715000" y="4555067"/>
            <a:ext cx="3200400" cy="1219200"/>
          </a:xfrm>
          <a:prstGeom prst="wedgeEllipseCallout">
            <a:avLst>
              <a:gd name="adj1" fmla="val -28620"/>
              <a:gd name="adj2" fmla="val -115625"/>
            </a:avLst>
          </a:prstGeom>
          <a:noFill/>
          <a:ln w="9525">
            <a:solidFill>
              <a:schemeClr val="bg1"/>
            </a:solidFill>
            <a:miter lim="800000"/>
            <a:headEnd/>
            <a:tailEnd/>
          </a:ln>
          <a:effectLst/>
        </p:spPr>
        <p:txBody>
          <a:bodyPr/>
          <a:lstStyle/>
          <a:p>
            <a:pPr algn="ctr">
              <a:spcBef>
                <a:spcPct val="20000"/>
              </a:spcBef>
              <a:defRPr/>
            </a:pP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rPr>
              <a:t>Composted fields growing tef, wheat and barley</a:t>
            </a:r>
          </a:p>
        </p:txBody>
      </p:sp>
      <p:sp>
        <p:nvSpPr>
          <p:cNvPr id="50184" name="Line 9"/>
          <p:cNvSpPr>
            <a:spLocks noChangeShapeType="1"/>
          </p:cNvSpPr>
          <p:nvPr/>
        </p:nvSpPr>
        <p:spPr bwMode="auto">
          <a:xfrm flipH="1" flipV="1">
            <a:off x="3810000" y="3733800"/>
            <a:ext cx="152400" cy="685800"/>
          </a:xfrm>
          <a:prstGeom prst="line">
            <a:avLst/>
          </a:prstGeom>
          <a:noFill/>
          <a:ln w="9525">
            <a:solidFill>
              <a:schemeClr val="bg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5" name="Line 10"/>
          <p:cNvSpPr>
            <a:spLocks noChangeShapeType="1"/>
          </p:cNvSpPr>
          <p:nvPr/>
        </p:nvSpPr>
        <p:spPr bwMode="auto">
          <a:xfrm flipH="1" flipV="1">
            <a:off x="914400" y="3810000"/>
            <a:ext cx="2514600" cy="762000"/>
          </a:xfrm>
          <a:prstGeom prst="line">
            <a:avLst/>
          </a:prstGeom>
          <a:noFill/>
          <a:ln w="9525">
            <a:solidFill>
              <a:schemeClr val="bg1"/>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6171" name="AutoShape 11"/>
          <p:cNvSpPr>
            <a:spLocks noChangeArrowheads="1"/>
          </p:cNvSpPr>
          <p:nvPr/>
        </p:nvSpPr>
        <p:spPr bwMode="auto">
          <a:xfrm>
            <a:off x="7315200" y="2057400"/>
            <a:ext cx="1828800" cy="533400"/>
          </a:xfrm>
          <a:prstGeom prst="wedgeEllipseCallout">
            <a:avLst>
              <a:gd name="adj1" fmla="val -75694"/>
              <a:gd name="adj2" fmla="val 66898"/>
            </a:avLst>
          </a:prstGeom>
          <a:noFill/>
          <a:ln w="9525">
            <a:solidFill>
              <a:schemeClr val="bg1"/>
            </a:solidFill>
            <a:miter lim="800000"/>
            <a:headEnd/>
            <a:tailEnd/>
          </a:ln>
          <a:effectLst/>
        </p:spPr>
        <p:txBody>
          <a:bodyPr/>
          <a:lstStyle/>
          <a:p>
            <a:pPr algn="ctr">
              <a:defRPr/>
            </a:pPr>
            <a:r>
              <a:rPr lang="en-GB" sz="2000" dirty="0">
                <a:solidFill>
                  <a:schemeClr val="bg1"/>
                </a:solidFill>
                <a:latin typeface="+mj-lt"/>
                <a:ea typeface="+mn-ea"/>
                <a:cs typeface="+mn-cs"/>
              </a:rPr>
              <a:t>Faba bean</a:t>
            </a:r>
          </a:p>
        </p:txBody>
      </p:sp>
      <p:sp>
        <p:nvSpPr>
          <p:cNvPr id="12" name="Oval 11"/>
          <p:cNvSpPr/>
          <p:nvPr/>
        </p:nvSpPr>
        <p:spPr>
          <a:xfrm>
            <a:off x="0" y="4605867"/>
            <a:ext cx="2895600" cy="15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Rehabilitated biodiverse hillside</a:t>
            </a:r>
            <a:endParaRPr lang="en-GB"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99361156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476163">
                                            <p:txEl>
                                              <p:pRg st="0" end="0"/>
                                            </p:txEl>
                                          </p:spTgt>
                                        </p:tgtEl>
                                        <p:attrNameLst>
                                          <p:attrName>style.visibility</p:attrName>
                                        </p:attrNameLst>
                                      </p:cBhvr>
                                      <p:to>
                                        <p:strVal val="visible"/>
                                      </p:to>
                                    </p:set>
                                    <p:anim calcmode="lin" valueType="num">
                                      <p:cBhvr additive="base">
                                        <p:cTn id="7" dur="300" fill="hold"/>
                                        <p:tgtEl>
                                          <p:spTgt spid="47616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761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6165"/>
                                        </p:tgtEl>
                                        <p:attrNameLst>
                                          <p:attrName>style.visibility</p:attrName>
                                        </p:attrNameLst>
                                      </p:cBhvr>
                                      <p:to>
                                        <p:strVal val="visible"/>
                                      </p:to>
                                    </p:set>
                                    <p:anim calcmode="lin" valueType="num">
                                      <p:cBhvr additive="base">
                                        <p:cTn id="13" dur="500" fill="hold"/>
                                        <p:tgtEl>
                                          <p:spTgt spid="476165"/>
                                        </p:tgtEl>
                                        <p:attrNameLst>
                                          <p:attrName>ppt_x</p:attrName>
                                        </p:attrNameLst>
                                      </p:cBhvr>
                                      <p:tavLst>
                                        <p:tav tm="0">
                                          <p:val>
                                            <p:strVal val="#ppt_x"/>
                                          </p:val>
                                        </p:tav>
                                        <p:tav tm="100000">
                                          <p:val>
                                            <p:strVal val="#ppt_x"/>
                                          </p:val>
                                        </p:tav>
                                      </p:tavLst>
                                    </p:anim>
                                    <p:anim calcmode="lin" valueType="num">
                                      <p:cBhvr additive="base">
                                        <p:cTn id="14" dur="500" fill="hold"/>
                                        <p:tgtEl>
                                          <p:spTgt spid="4761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6167"/>
                                        </p:tgtEl>
                                        <p:attrNameLst>
                                          <p:attrName>style.visibility</p:attrName>
                                        </p:attrNameLst>
                                      </p:cBhvr>
                                      <p:to>
                                        <p:strVal val="visible"/>
                                      </p:to>
                                    </p:set>
                                    <p:anim calcmode="lin" valueType="num">
                                      <p:cBhvr additive="base">
                                        <p:cTn id="19" dur="500" fill="hold"/>
                                        <p:tgtEl>
                                          <p:spTgt spid="476167"/>
                                        </p:tgtEl>
                                        <p:attrNameLst>
                                          <p:attrName>ppt_x</p:attrName>
                                        </p:attrNameLst>
                                      </p:cBhvr>
                                      <p:tavLst>
                                        <p:tav tm="0">
                                          <p:val>
                                            <p:strVal val="#ppt_x"/>
                                          </p:val>
                                        </p:tav>
                                        <p:tav tm="100000">
                                          <p:val>
                                            <p:strVal val="#ppt_x"/>
                                          </p:val>
                                        </p:tav>
                                      </p:tavLst>
                                    </p:anim>
                                    <p:anim calcmode="lin" valueType="num">
                                      <p:cBhvr additive="base">
                                        <p:cTn id="20" dur="500" fill="hold"/>
                                        <p:tgtEl>
                                          <p:spTgt spid="47616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wd">
                                    <p:tmAbs val="300"/>
                                  </p:iterate>
                                  <p:childTnLst>
                                    <p:set>
                                      <p:cBhvr>
                                        <p:cTn id="24" dur="1" fill="hold">
                                          <p:stCondLst>
                                            <p:cond delay="299"/>
                                          </p:stCondLst>
                                        </p:cTn>
                                        <p:tgtEl>
                                          <p:spTgt spid="47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P spid="476165" grpId="0" animBg="1" autoUpdateAnimBg="0"/>
      <p:bldP spid="476167" grpId="0" animBg="1" autoUpdateAnimBg="0"/>
      <p:bldP spid="47616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 y="228600"/>
            <a:ext cx="7620000" cy="685800"/>
          </a:xfrm>
        </p:spPr>
        <p:txBody>
          <a:bodyPr>
            <a:normAutofit fontScale="90000"/>
          </a:bodyPr>
          <a:lstStyle/>
          <a:p>
            <a:pPr>
              <a:defRPr/>
            </a:pPr>
            <a:r>
              <a:rPr lang="en-US" sz="2800" b="1" dirty="0" smtClean="0">
                <a:ea typeface="+mj-ea"/>
                <a:cs typeface="+mj-cs"/>
              </a:rPr>
              <a:t>Impact of using compost - </a:t>
            </a:r>
            <a:r>
              <a:rPr lang="en-US" sz="2400" b="1" dirty="0" smtClean="0">
                <a:ea typeface="+mj-ea"/>
                <a:cs typeface="+mj-cs"/>
              </a:rPr>
              <a:t>Grain yields from over 900 samples from farmers fields over 7 years</a:t>
            </a:r>
          </a:p>
        </p:txBody>
      </p:sp>
      <p:graphicFrame>
        <p:nvGraphicFramePr>
          <p:cNvPr id="4" name="Content Placeholder 3"/>
          <p:cNvGraphicFramePr>
            <a:graphicFrameLocks noGrp="1"/>
          </p:cNvGraphicFramePr>
          <p:nvPr>
            <p:ph idx="1"/>
          </p:nvPr>
        </p:nvGraphicFramePr>
        <p:xfrm>
          <a:off x="-609600" y="914400"/>
          <a:ext cx="9753600" cy="5943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338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3813" y="1171575"/>
            <a:ext cx="3146107" cy="5486400"/>
          </a:xfrm>
        </p:spPr>
        <p:txBody>
          <a:bodyPr>
            <a:normAutofit fontScale="90000"/>
          </a:bodyPr>
          <a:lstStyle/>
          <a:p>
            <a:pPr eaLnBrk="1" hangingPunct="1"/>
            <a:r>
              <a:rPr lang="en-AU" sz="2400" dirty="0">
                <a:solidFill>
                  <a:srgbClr val="000000"/>
                </a:solidFill>
                <a:latin typeface="Arial" charset="0"/>
              </a:rPr>
              <a:t>Intercropping</a:t>
            </a:r>
            <a:br>
              <a:rPr lang="en-AU" sz="2400" dirty="0">
                <a:solidFill>
                  <a:srgbClr val="000000"/>
                </a:solidFill>
                <a:latin typeface="Arial" charset="0"/>
              </a:rPr>
            </a:br>
            <a:r>
              <a:rPr lang="en-AU" sz="2400" dirty="0">
                <a:solidFill>
                  <a:srgbClr val="000000"/>
                </a:solidFill>
                <a:latin typeface="Arial" charset="0"/>
              </a:rPr>
              <a:t>to fix N for free</a:t>
            </a:r>
            <a:br>
              <a:rPr lang="en-AU" sz="2400" dirty="0">
                <a:solidFill>
                  <a:srgbClr val="000000"/>
                </a:solidFill>
                <a:latin typeface="Arial" charset="0"/>
              </a:rPr>
            </a:br>
            <a:r>
              <a:rPr lang="en-AU" sz="2400" dirty="0">
                <a:solidFill>
                  <a:srgbClr val="000000"/>
                </a:solidFill>
                <a:latin typeface="Arial" charset="0"/>
              </a:rPr>
              <a:t/>
            </a:r>
            <a:br>
              <a:rPr lang="en-AU" sz="2400" dirty="0">
                <a:solidFill>
                  <a:srgbClr val="000000"/>
                </a:solidFill>
                <a:latin typeface="Arial" charset="0"/>
              </a:rPr>
            </a:br>
            <a:r>
              <a:rPr lang="en-AU" sz="2400" dirty="0">
                <a:solidFill>
                  <a:srgbClr val="000000"/>
                </a:solidFill>
                <a:latin typeface="Arial" charset="0"/>
              </a:rPr>
              <a:t>Desmodium repels </a:t>
            </a:r>
            <a:r>
              <a:rPr lang="en-AU" sz="2400" dirty="0" smtClean="0">
                <a:solidFill>
                  <a:srgbClr val="000000"/>
                </a:solidFill>
                <a:latin typeface="Arial" charset="0"/>
              </a:rPr>
              <a:t>pests, suppresses weeds (selective allelopathy), provides fodder</a:t>
            </a:r>
            <a:r>
              <a:rPr lang="en-AU" sz="2400" dirty="0">
                <a:solidFill>
                  <a:srgbClr val="000000"/>
                </a:solidFill>
                <a:latin typeface="Arial" charset="0"/>
              </a:rPr>
              <a:t/>
            </a:r>
            <a:br>
              <a:rPr lang="en-AU" sz="2400" dirty="0">
                <a:solidFill>
                  <a:srgbClr val="000000"/>
                </a:solidFill>
                <a:latin typeface="Arial" charset="0"/>
              </a:rPr>
            </a:br>
            <a:r>
              <a:rPr lang="en-AU" sz="2400" dirty="0">
                <a:solidFill>
                  <a:srgbClr val="000000"/>
                </a:solidFill>
                <a:latin typeface="Arial" charset="0"/>
              </a:rPr>
              <a:t/>
            </a:r>
            <a:br>
              <a:rPr lang="en-AU" sz="2400" dirty="0">
                <a:solidFill>
                  <a:srgbClr val="000000"/>
                </a:solidFill>
                <a:latin typeface="Arial" charset="0"/>
              </a:rPr>
            </a:br>
            <a:r>
              <a:rPr lang="en-AU" sz="2400" dirty="0">
                <a:solidFill>
                  <a:srgbClr val="000000"/>
                </a:solidFill>
                <a:latin typeface="Arial" charset="0"/>
              </a:rPr>
              <a:t>Alfalfa hosts beneficial insects</a:t>
            </a:r>
            <a:br>
              <a:rPr lang="en-AU" sz="2400" dirty="0">
                <a:solidFill>
                  <a:srgbClr val="000000"/>
                </a:solidFill>
                <a:latin typeface="Arial" charset="0"/>
              </a:rPr>
            </a:br>
            <a:r>
              <a:rPr lang="en-AU" sz="2400" dirty="0" smtClean="0">
                <a:solidFill>
                  <a:srgbClr val="000000"/>
                </a:solidFill>
                <a:latin typeface="Arial" charset="0"/>
              </a:rPr>
              <a:t/>
            </a:r>
            <a:br>
              <a:rPr lang="en-AU" sz="2400" dirty="0" smtClean="0">
                <a:solidFill>
                  <a:srgbClr val="000000"/>
                </a:solidFill>
                <a:latin typeface="Arial" charset="0"/>
              </a:rPr>
            </a:br>
            <a:r>
              <a:rPr lang="en-AU" sz="2400" dirty="0" smtClean="0">
                <a:solidFill>
                  <a:srgbClr val="000000"/>
                </a:solidFill>
                <a:latin typeface="Arial" charset="0"/>
              </a:rPr>
              <a:t>Napier </a:t>
            </a:r>
            <a:r>
              <a:rPr lang="en-AU" sz="2400" dirty="0">
                <a:solidFill>
                  <a:srgbClr val="000000"/>
                </a:solidFill>
                <a:latin typeface="Arial" charset="0"/>
              </a:rPr>
              <a:t>grass traps pests</a:t>
            </a:r>
            <a:r>
              <a:rPr lang="en-AU" sz="3200" dirty="0">
                <a:solidFill>
                  <a:srgbClr val="000000"/>
                </a:solidFill>
                <a:latin typeface="Arial" charset="0"/>
              </a:rPr>
              <a:t/>
            </a:r>
            <a:br>
              <a:rPr lang="en-AU" sz="3200" dirty="0">
                <a:solidFill>
                  <a:srgbClr val="000000"/>
                </a:solidFill>
                <a:latin typeface="Arial" charset="0"/>
              </a:rPr>
            </a:br>
            <a:endParaRPr lang="en-AU" sz="3200" dirty="0">
              <a:solidFill>
                <a:srgbClr val="000000"/>
              </a:solidFill>
              <a:latin typeface="Arial" charset="0"/>
            </a:endParaRPr>
          </a:p>
        </p:txBody>
      </p:sp>
      <p:sp>
        <p:nvSpPr>
          <p:cNvPr id="290819" name="Rectangle 3"/>
          <p:cNvSpPr>
            <a:spLocks noGrp="1" noChangeArrowheads="1"/>
          </p:cNvSpPr>
          <p:nvPr>
            <p:ph type="body" idx="1"/>
          </p:nvPr>
        </p:nvSpPr>
        <p:spPr>
          <a:xfrm>
            <a:off x="3100735" y="6157912"/>
            <a:ext cx="5397500" cy="500063"/>
          </a:xfrm>
        </p:spPr>
        <p:txBody>
          <a:bodyPr>
            <a:normAutofit/>
          </a:bodyPr>
          <a:lstStyle/>
          <a:p>
            <a:pPr marL="0" indent="0" algn="ctr">
              <a:buFontTx/>
              <a:buNone/>
              <a:defRPr/>
            </a:pPr>
            <a:r>
              <a:rPr lang="en-AU" sz="1800" b="1" dirty="0" smtClean="0">
                <a:solidFill>
                  <a:schemeClr val="tx1"/>
                </a:solidFill>
                <a:ea typeface="+mn-ea"/>
              </a:rPr>
              <a:t>Chilies grown with desmodium and alfalfa </a:t>
            </a:r>
          </a:p>
          <a:p>
            <a:pPr>
              <a:defRPr/>
            </a:pPr>
            <a:endParaRPr lang="en-AU" sz="1800" dirty="0" smtClean="0">
              <a:solidFill>
                <a:schemeClr val="tx1"/>
              </a:solidFill>
              <a:ea typeface="+mn-ea"/>
            </a:endParaRPr>
          </a:p>
          <a:p>
            <a:pPr>
              <a:defRPr/>
            </a:pPr>
            <a:endParaRPr lang="en-AU" sz="1800" dirty="0" smtClean="0">
              <a:solidFill>
                <a:schemeClr val="tx1"/>
              </a:solidFill>
              <a:ea typeface="+mn-ea"/>
            </a:endParaRPr>
          </a:p>
          <a:p>
            <a:pPr eaLnBrk="1" hangingPunct="1">
              <a:defRPr/>
            </a:pPr>
            <a:endParaRPr lang="en-AU" sz="1800" dirty="0" smtClean="0">
              <a:solidFill>
                <a:schemeClr val="tx1"/>
              </a:solidFill>
              <a:ea typeface="+mn-ea"/>
            </a:endParaRPr>
          </a:p>
          <a:p>
            <a:pPr eaLnBrk="1" hangingPunct="1">
              <a:defRPr/>
            </a:pPr>
            <a:endParaRPr lang="en-AU" sz="1800" dirty="0" smtClean="0">
              <a:solidFill>
                <a:schemeClr val="tx1"/>
              </a:solidFill>
              <a:ea typeface="+mn-ea"/>
            </a:endParaRPr>
          </a:p>
        </p:txBody>
      </p:sp>
      <p:pic>
        <p:nvPicPr>
          <p:cNvPr id="6349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4800" y="3710656"/>
            <a:ext cx="2731558" cy="244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538" y="304800"/>
            <a:ext cx="6997700" cy="584200"/>
          </a:xfrm>
          <a:prstGeom prst="rect">
            <a:avLst/>
          </a:prstGeom>
          <a:noFill/>
        </p:spPr>
        <p:txBody>
          <a:bodyPr>
            <a:spAutoFit/>
          </a:bodyPr>
          <a:lstStyle/>
          <a:p>
            <a:pPr>
              <a:defRPr/>
            </a:pPr>
            <a:r>
              <a:rPr lang="en-AU" sz="3200" b="1" dirty="0" smtClean="0">
                <a:latin typeface="+mj-lt"/>
                <a:ea typeface="+mn-ea"/>
              </a:rPr>
              <a:t>Push-Pull </a:t>
            </a:r>
            <a:r>
              <a:rPr lang="en-AU" sz="3200" b="1" dirty="0">
                <a:latin typeface="+mj-lt"/>
                <a:ea typeface="+mn-ea"/>
              </a:rPr>
              <a:t>Adapted to New Crops</a:t>
            </a:r>
            <a:endParaRPr lang="en-US" sz="3200" b="1" dirty="0">
              <a:latin typeface="+mj-lt"/>
              <a:ea typeface="+mn-ea"/>
            </a:endParaRPr>
          </a:p>
        </p:txBody>
      </p:sp>
      <p:pic>
        <p:nvPicPr>
          <p:cNvPr id="6"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1379" y="1171575"/>
            <a:ext cx="4824979" cy="29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91379" y="4099894"/>
            <a:ext cx="2353733" cy="1477328"/>
          </a:xfrm>
          <a:prstGeom prst="rect">
            <a:avLst/>
          </a:prstGeom>
          <a:noFill/>
        </p:spPr>
        <p:txBody>
          <a:bodyPr wrap="square" rtlCol="0">
            <a:spAutoFit/>
          </a:bodyPr>
          <a:lstStyle/>
          <a:p>
            <a:r>
              <a:rPr lang="en-AU" b="1" dirty="0">
                <a:cs typeface="Arial" charset="0"/>
              </a:rPr>
              <a:t>Push Pull  and insectaries in a mango orchard gives total pest control</a:t>
            </a:r>
            <a:endParaRPr lang="en-US" b="1" dirty="0"/>
          </a:p>
        </p:txBody>
      </p:sp>
    </p:spTree>
    <p:extLst>
      <p:ext uri="{BB962C8B-B14F-4D97-AF65-F5344CB8AC3E}">
        <p14:creationId xmlns:p14="http://schemas.microsoft.com/office/powerpoint/2010/main" val="41675744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89748" y="20638"/>
            <a:ext cx="8229600" cy="1362251"/>
          </a:xfrm>
        </p:spPr>
        <p:txBody>
          <a:bodyPr/>
          <a:lstStyle/>
          <a:p>
            <a:pPr algn="ctr" eaLnBrk="1" hangingPunct="1"/>
            <a:r>
              <a:rPr lang="en-AU" sz="3200" dirty="0" smtClean="0">
                <a:latin typeface="Arial" charset="0"/>
                <a:cs typeface="Arial" charset="0"/>
              </a:rPr>
              <a:t>Conclusion</a:t>
            </a:r>
            <a:endParaRPr lang="en-AU" sz="3200" dirty="0">
              <a:latin typeface="Arial" charset="0"/>
              <a:cs typeface="Arial" charset="0"/>
            </a:endParaRPr>
          </a:p>
        </p:txBody>
      </p:sp>
      <p:sp>
        <p:nvSpPr>
          <p:cNvPr id="45059" name="Rectangle 3"/>
          <p:cNvSpPr>
            <a:spLocks noGrp="1" noChangeArrowheads="1"/>
          </p:cNvSpPr>
          <p:nvPr>
            <p:ph type="body" idx="1"/>
          </p:nvPr>
        </p:nvSpPr>
        <p:spPr>
          <a:xfrm>
            <a:off x="289748" y="872066"/>
            <a:ext cx="8445500" cy="4005956"/>
          </a:xfrm>
        </p:spPr>
        <p:txBody>
          <a:bodyPr>
            <a:normAutofit/>
          </a:bodyPr>
          <a:lstStyle/>
          <a:p>
            <a:pPr marL="0" indent="0">
              <a:buNone/>
              <a:defRPr/>
            </a:pPr>
            <a:endParaRPr lang="en-AU" sz="2900" dirty="0" smtClean="0">
              <a:latin typeface="Arial" charset="0"/>
              <a:cs typeface="Arial" charset="0"/>
            </a:endParaRPr>
          </a:p>
          <a:p>
            <a:pPr>
              <a:defRPr/>
            </a:pPr>
            <a:r>
              <a:rPr lang="en-AU" sz="2900" dirty="0" smtClean="0">
                <a:latin typeface="Arial" charset="0"/>
                <a:cs typeface="Arial" charset="0"/>
              </a:rPr>
              <a:t>Organic </a:t>
            </a:r>
            <a:r>
              <a:rPr lang="en-AU" sz="2900" dirty="0">
                <a:latin typeface="Arial" charset="0"/>
                <a:cs typeface="Arial" charset="0"/>
              </a:rPr>
              <a:t>farming can increase food security by increasing water capture, resilience and yields in the uncertain weather extremes of climate </a:t>
            </a:r>
            <a:r>
              <a:rPr lang="en-AU" sz="2900" dirty="0" smtClean="0">
                <a:latin typeface="Arial" charset="0"/>
                <a:cs typeface="Arial" charset="0"/>
              </a:rPr>
              <a:t>change</a:t>
            </a:r>
          </a:p>
          <a:p>
            <a:pPr>
              <a:defRPr/>
            </a:pPr>
            <a:r>
              <a:rPr lang="en-AU" sz="2900" dirty="0" smtClean="0">
                <a:latin typeface="Arial" charset="0"/>
                <a:cs typeface="Arial" charset="0"/>
              </a:rPr>
              <a:t>We need more science to help improve and scale up OA.</a:t>
            </a:r>
          </a:p>
          <a:p>
            <a:pPr>
              <a:defRPr/>
            </a:pPr>
            <a:endParaRPr lang="en-AU" sz="2900" dirty="0" smtClean="0">
              <a:latin typeface="Arial" charset="0"/>
              <a:cs typeface="Arial" charset="0"/>
            </a:endParaRPr>
          </a:p>
          <a:p>
            <a:pPr marL="0" indent="0" eaLnBrk="1" hangingPunct="1">
              <a:buFontTx/>
              <a:buNone/>
              <a:defRPr/>
            </a:pPr>
            <a:endParaRPr lang="en-AU" sz="3200" dirty="0" smtClean="0">
              <a:latin typeface="Arial" charset="0"/>
              <a:cs typeface="Arial" charset="0"/>
            </a:endParaRPr>
          </a:p>
          <a:p>
            <a:pPr marL="0" indent="0" eaLnBrk="1" hangingPunct="1">
              <a:buFontTx/>
              <a:buNone/>
              <a:defRPr/>
            </a:pPr>
            <a:endParaRPr lang="en-AU" sz="2000" dirty="0">
              <a:latin typeface="Vista Sans OT Medium" charset="0"/>
            </a:endParaRPr>
          </a:p>
          <a:p>
            <a:pPr marL="0" indent="0" eaLnBrk="1" hangingPunct="1">
              <a:defRPr/>
            </a:pPr>
            <a:endParaRPr lang="en-AU" sz="2000" dirty="0">
              <a:latin typeface="Vista Sans OT Medium"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24934" y="4878022"/>
            <a:ext cx="7994414" cy="1916477"/>
          </a:xfrm>
          <a:prstGeom prst="rect">
            <a:avLst/>
          </a:prstGeom>
          <a:noFill/>
          <a:ln>
            <a:noFill/>
          </a:ln>
        </p:spPr>
      </p:pic>
    </p:spTree>
    <p:extLst>
      <p:ext uri="{BB962C8B-B14F-4D97-AF65-F5344CB8AC3E}">
        <p14:creationId xmlns:p14="http://schemas.microsoft.com/office/powerpoint/2010/main" val="33966269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755650" y="188913"/>
            <a:ext cx="5905500" cy="10064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AU" sz="6000" dirty="0">
                <a:effectLst>
                  <a:outerShdw blurRad="38100" dist="38100" dir="2700000" algn="tl">
                    <a:srgbClr val="000000">
                      <a:alpha val="43137"/>
                    </a:srgbClr>
                  </a:outerShdw>
                </a:effectLst>
                <a:latin typeface="Arial" charset="0"/>
                <a:ea typeface="+mn-ea"/>
                <a:cs typeface="Arial" charset="0"/>
              </a:rPr>
              <a:t>Thank You</a:t>
            </a:r>
            <a:endParaRPr lang="en-US" dirty="0">
              <a:effectLst>
                <a:outerShdw blurRad="38100" dist="38100" dir="2700000" algn="tl">
                  <a:srgbClr val="000000">
                    <a:alpha val="43137"/>
                  </a:srgbClr>
                </a:outerShdw>
              </a:effectLst>
              <a:latin typeface="Arial" charset="0"/>
              <a:ea typeface="+mn-ea"/>
              <a:cs typeface="Arial" charset="0"/>
            </a:endParaRPr>
          </a:p>
        </p:txBody>
      </p:sp>
      <p:pic>
        <p:nvPicPr>
          <p:cNvPr id="56322" name="Picture 3" descr="ORANG"/>
          <p:cNvPicPr>
            <a:picLocks noChangeAspect="1" noChangeArrowheads="1"/>
          </p:cNvPicPr>
          <p:nvPr/>
        </p:nvPicPr>
        <p:blipFill>
          <a:blip r:embed="rId3">
            <a:extLst>
              <a:ext uri="{28A0092B-C50C-407E-A947-70E740481C1C}">
                <a14:useLocalDpi xmlns:a14="http://schemas.microsoft.com/office/drawing/2010/main" val="0"/>
              </a:ext>
            </a:extLst>
          </a:blip>
          <a:srcRect l="9305" t="7265" r="7082" b="-160"/>
          <a:stretch>
            <a:fillRect/>
          </a:stretch>
        </p:blipFill>
        <p:spPr bwMode="auto">
          <a:xfrm>
            <a:off x="684213" y="1557338"/>
            <a:ext cx="68040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511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304800" y="1143000"/>
            <a:ext cx="426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r>
              <a:rPr lang="en-AU" dirty="0">
                <a:latin typeface="Arial" charset="0"/>
                <a:cs typeface="Arial" charset="0"/>
              </a:rPr>
              <a:t>This saw the sustained growth of the current $</a:t>
            </a:r>
            <a:r>
              <a:rPr lang="en-AU" dirty="0" smtClean="0">
                <a:latin typeface="Arial" charset="0"/>
                <a:cs typeface="Arial" charset="0"/>
              </a:rPr>
              <a:t>72 billion </a:t>
            </a:r>
            <a:r>
              <a:rPr lang="en-AU" dirty="0">
                <a:latin typeface="Arial" charset="0"/>
                <a:cs typeface="Arial" charset="0"/>
              </a:rPr>
              <a:t>sales in certified organic products. </a:t>
            </a:r>
          </a:p>
          <a:p>
            <a:pPr eaLnBrk="1" hangingPunct="1"/>
            <a:endParaRPr lang="en-AU" dirty="0">
              <a:latin typeface="Arial" charset="0"/>
              <a:cs typeface="Arial" charset="0"/>
            </a:endParaRPr>
          </a:p>
          <a:p>
            <a:pPr eaLnBrk="1" hangingPunct="1"/>
            <a:r>
              <a:rPr lang="en-AU" dirty="0">
                <a:latin typeface="Arial" charset="0"/>
                <a:cs typeface="Arial" charset="0"/>
              </a:rPr>
              <a:t>IFOAM </a:t>
            </a:r>
            <a:r>
              <a:rPr lang="en-AU" dirty="0" smtClean="0">
                <a:latin typeface="Arial" charset="0"/>
                <a:cs typeface="Arial" charset="0"/>
              </a:rPr>
              <a:t>Organics International was </a:t>
            </a:r>
            <a:r>
              <a:rPr lang="en-AU" dirty="0">
                <a:latin typeface="Arial" charset="0"/>
                <a:cs typeface="Arial" charset="0"/>
              </a:rPr>
              <a:t>a leader in this with our norms, such as the IFOAM Basic Standard which has been used as a reference document by many countries and organizations.</a:t>
            </a:r>
            <a:endParaRPr lang="en-US" dirty="0">
              <a:latin typeface="Arial" charset="0"/>
              <a:cs typeface="Arial" charset="0"/>
            </a:endParaRPr>
          </a:p>
          <a:p>
            <a:pPr eaLnBrk="1" hangingPunct="1"/>
            <a:endParaRPr lang="en-US" dirty="0">
              <a:latin typeface="Times" charset="0"/>
            </a:endParaRPr>
          </a:p>
        </p:txBody>
      </p:sp>
      <p:sp>
        <p:nvSpPr>
          <p:cNvPr id="30722" name="TextBox 2"/>
          <p:cNvSpPr txBox="1">
            <a:spLocks noChangeArrowheads="1"/>
          </p:cNvSpPr>
          <p:nvPr/>
        </p:nvSpPr>
        <p:spPr bwMode="auto">
          <a:xfrm>
            <a:off x="304800" y="30480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eaLnBrk="1" hangingPunct="1"/>
            <a:r>
              <a:rPr lang="en-AU" sz="4000" b="1" dirty="0">
                <a:latin typeface="Arial" charset="0"/>
                <a:cs typeface="Arial" charset="0"/>
              </a:rPr>
              <a:t>Organic 2.0</a:t>
            </a:r>
          </a:p>
          <a:p>
            <a:pPr eaLnBrk="1" hangingPunct="1"/>
            <a:endParaRPr lang="en-US" dirty="0">
              <a:latin typeface="Times" charset="0"/>
            </a:endParaRPr>
          </a:p>
        </p:txBody>
      </p:sp>
      <p:pic>
        <p:nvPicPr>
          <p:cNvPr id="30723" name="Picture 5" descr="IFOAM WOA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28738"/>
            <a:ext cx="41036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247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52401" y="1209675"/>
            <a:ext cx="885613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r>
              <a:rPr lang="en-US" sz="2800" dirty="0">
                <a:latin typeface="Arial"/>
                <a:cs typeface="Arial"/>
              </a:rPr>
              <a:t>The strategy for Organic 3.0 includes six main </a:t>
            </a:r>
            <a:r>
              <a:rPr lang="en-US" sz="2800" dirty="0" smtClean="0">
                <a:latin typeface="Arial"/>
                <a:cs typeface="Arial"/>
              </a:rPr>
              <a:t>features</a:t>
            </a:r>
          </a:p>
          <a:p>
            <a:r>
              <a:rPr lang="en-US" sz="2800" dirty="0" smtClean="0">
                <a:latin typeface="Arial"/>
                <a:cs typeface="Arial"/>
              </a:rPr>
              <a:t> </a:t>
            </a:r>
          </a:p>
          <a:p>
            <a:pPr marL="514350" indent="-514350">
              <a:buAutoNum type="arabicPeriod"/>
            </a:pPr>
            <a:r>
              <a:rPr lang="en-US" sz="2800" dirty="0" smtClean="0">
                <a:latin typeface="Arial"/>
                <a:cs typeface="Arial"/>
              </a:rPr>
              <a:t>A </a:t>
            </a:r>
            <a:r>
              <a:rPr lang="en-US" sz="2800" dirty="0">
                <a:latin typeface="Arial"/>
                <a:cs typeface="Arial"/>
              </a:rPr>
              <a:t>culture of innovation, to attract greater farmer adoption of organic practices and to increase yields. </a:t>
            </a:r>
            <a:endParaRPr lang="en-US" sz="2800" dirty="0" smtClean="0">
              <a:latin typeface="Arial"/>
              <a:cs typeface="Arial"/>
            </a:endParaRPr>
          </a:p>
          <a:p>
            <a:pPr marL="514350" indent="-514350">
              <a:buAutoNum type="arabicPeriod"/>
            </a:pPr>
            <a:r>
              <a:rPr lang="en-US" sz="2800" dirty="0" smtClean="0">
                <a:latin typeface="Arial"/>
                <a:cs typeface="Arial"/>
              </a:rPr>
              <a:t>Continuous </a:t>
            </a:r>
            <a:r>
              <a:rPr lang="en-US" sz="2800" dirty="0">
                <a:latin typeface="Arial"/>
                <a:cs typeface="Arial"/>
              </a:rPr>
              <a:t>improvement toward best practice, at a localized and regionalized level. </a:t>
            </a:r>
            <a:endParaRPr lang="en-US" sz="2800" dirty="0" smtClean="0">
              <a:latin typeface="Arial"/>
              <a:cs typeface="Arial"/>
            </a:endParaRPr>
          </a:p>
          <a:p>
            <a:pPr marL="514350" indent="-514350">
              <a:buAutoNum type="arabicPeriod"/>
            </a:pPr>
            <a:r>
              <a:rPr lang="en-US" sz="2800" dirty="0" smtClean="0">
                <a:latin typeface="Arial"/>
                <a:cs typeface="Arial"/>
              </a:rPr>
              <a:t>Diverse </a:t>
            </a:r>
            <a:r>
              <a:rPr lang="en-US" sz="2800" dirty="0">
                <a:latin typeface="Arial"/>
                <a:cs typeface="Arial"/>
              </a:rPr>
              <a:t>ways to ensure transparent integrity, to broaden the uptake of organic agriculture beyond third-party assurance and certification. </a:t>
            </a:r>
            <a:endParaRPr lang="en-AU" sz="2800" dirty="0">
              <a:latin typeface="Arial"/>
              <a:cs typeface="Arial"/>
            </a:endParaRPr>
          </a:p>
        </p:txBody>
      </p:sp>
      <p:sp>
        <p:nvSpPr>
          <p:cNvPr id="20483" name="TextBox 2"/>
          <p:cNvSpPr txBox="1">
            <a:spLocks noChangeArrowheads="1"/>
          </p:cNvSpPr>
          <p:nvPr/>
        </p:nvSpPr>
        <p:spPr bwMode="auto">
          <a:xfrm>
            <a:off x="304800" y="30480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pPr algn="ctr"/>
            <a:r>
              <a:rPr lang="en-AU" sz="4000" b="1" dirty="0">
                <a:latin typeface="Arial" charset="0"/>
                <a:cs typeface="Arial" charset="0"/>
              </a:rPr>
              <a:t>Organic </a:t>
            </a:r>
            <a:r>
              <a:rPr lang="en-AU" sz="4000" b="1" dirty="0" smtClean="0">
                <a:latin typeface="Arial" charset="0"/>
                <a:cs typeface="Arial" charset="0"/>
              </a:rPr>
              <a:t>3.0</a:t>
            </a:r>
            <a:endParaRPr lang="en-AU" sz="4000" b="1" dirty="0">
              <a:latin typeface="Arial" charset="0"/>
              <a:cs typeface="Arial" charset="0"/>
            </a:endParaRPr>
          </a:p>
          <a:p>
            <a:endParaRPr lang="en-US" dirty="0">
              <a:latin typeface="Times" charset="0"/>
            </a:endParaRPr>
          </a:p>
        </p:txBody>
      </p:sp>
    </p:spTree>
    <p:extLst>
      <p:ext uri="{BB962C8B-B14F-4D97-AF65-F5344CB8AC3E}">
        <p14:creationId xmlns:p14="http://schemas.microsoft.com/office/powerpoint/2010/main" val="909921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52401" y="1209675"/>
            <a:ext cx="8856132"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endParaRPr lang="en-US" sz="2800" dirty="0" smtClean="0">
              <a:latin typeface="Arial"/>
              <a:cs typeface="Arial"/>
            </a:endParaRPr>
          </a:p>
          <a:p>
            <a:r>
              <a:rPr lang="en-US" sz="2800" dirty="0" smtClean="0">
                <a:latin typeface="Arial"/>
                <a:cs typeface="Arial"/>
              </a:rPr>
              <a:t>4</a:t>
            </a:r>
            <a:r>
              <a:rPr lang="en-US" sz="2800" dirty="0">
                <a:latin typeface="Arial"/>
                <a:cs typeface="Arial"/>
              </a:rPr>
              <a:t>. Inclusiveness of wider sustainability interests, </a:t>
            </a:r>
            <a:r>
              <a:rPr lang="en-US" sz="2800" dirty="0" smtClean="0">
                <a:latin typeface="Arial"/>
                <a:cs typeface="Arial"/>
              </a:rPr>
              <a:t>	through </a:t>
            </a:r>
            <a:r>
              <a:rPr lang="en-US" sz="2800" dirty="0">
                <a:latin typeface="Arial"/>
                <a:cs typeface="Arial"/>
              </a:rPr>
              <a:t>alliances with the many movements and </a:t>
            </a:r>
            <a:r>
              <a:rPr lang="en-US" sz="2800" dirty="0" smtClean="0">
                <a:latin typeface="Arial"/>
                <a:cs typeface="Arial"/>
              </a:rPr>
              <a:t>	organizations </a:t>
            </a:r>
            <a:r>
              <a:rPr lang="en-US" sz="2800" dirty="0">
                <a:latin typeface="Arial"/>
                <a:cs typeface="Arial"/>
              </a:rPr>
              <a:t>that have complementary approaches </a:t>
            </a:r>
            <a:r>
              <a:rPr lang="en-US" sz="2800" dirty="0" smtClean="0">
                <a:latin typeface="Arial"/>
                <a:cs typeface="Arial"/>
              </a:rPr>
              <a:t>	to </a:t>
            </a:r>
            <a:r>
              <a:rPr lang="en-US" sz="2800" dirty="0">
                <a:latin typeface="Arial"/>
                <a:cs typeface="Arial"/>
              </a:rPr>
              <a:t>truly sustainable food and farming. </a:t>
            </a:r>
            <a:endParaRPr lang="en-US" sz="2800" dirty="0" smtClean="0">
              <a:latin typeface="Arial"/>
              <a:cs typeface="Arial"/>
            </a:endParaRPr>
          </a:p>
          <a:p>
            <a:r>
              <a:rPr lang="en-US" sz="2800" dirty="0" smtClean="0">
                <a:latin typeface="Arial"/>
                <a:cs typeface="Arial"/>
              </a:rPr>
              <a:t>5</a:t>
            </a:r>
            <a:r>
              <a:rPr lang="en-US" sz="2800" dirty="0">
                <a:latin typeface="Arial"/>
                <a:cs typeface="Arial"/>
              </a:rPr>
              <a:t>. Holistic empowerment from the farm to the final </a:t>
            </a:r>
            <a:r>
              <a:rPr lang="en-US" sz="2800" dirty="0" smtClean="0">
                <a:latin typeface="Arial"/>
                <a:cs typeface="Arial"/>
              </a:rPr>
              <a:t>	product</a:t>
            </a:r>
            <a:r>
              <a:rPr lang="en-US" sz="2800" dirty="0">
                <a:latin typeface="Arial"/>
                <a:cs typeface="Arial"/>
              </a:rPr>
              <a:t>, to acknowledge the interdependence and </a:t>
            </a:r>
            <a:r>
              <a:rPr lang="en-US" sz="2800" dirty="0" smtClean="0">
                <a:latin typeface="Arial"/>
                <a:cs typeface="Arial"/>
              </a:rPr>
              <a:t>	real </a:t>
            </a:r>
            <a:r>
              <a:rPr lang="en-US" sz="2800" dirty="0">
                <a:latin typeface="Arial"/>
                <a:cs typeface="Arial"/>
              </a:rPr>
              <a:t>partnerships along the value chain</a:t>
            </a:r>
            <a:r>
              <a:rPr lang="en-US" sz="2800" dirty="0" smtClean="0">
                <a:latin typeface="Arial"/>
                <a:cs typeface="Arial"/>
              </a:rPr>
              <a:t>.</a:t>
            </a:r>
          </a:p>
          <a:p>
            <a:r>
              <a:rPr lang="en-US" sz="2800" dirty="0" smtClean="0">
                <a:latin typeface="Arial"/>
                <a:cs typeface="Arial"/>
              </a:rPr>
              <a:t> </a:t>
            </a:r>
            <a:r>
              <a:rPr lang="en-US" sz="2800" dirty="0">
                <a:latin typeface="Arial"/>
                <a:cs typeface="Arial"/>
              </a:rPr>
              <a:t>6. True value and fair pricing, to internalize costs, </a:t>
            </a:r>
            <a:r>
              <a:rPr lang="en-US" sz="2800" dirty="0" smtClean="0">
                <a:latin typeface="Arial"/>
                <a:cs typeface="Arial"/>
              </a:rPr>
              <a:t>	encourage </a:t>
            </a:r>
            <a:r>
              <a:rPr lang="en-US" sz="2800" dirty="0">
                <a:latin typeface="Arial"/>
                <a:cs typeface="Arial"/>
              </a:rPr>
              <a:t>transparency for consumers and </a:t>
            </a:r>
            <a:r>
              <a:rPr lang="en-US" sz="2800" dirty="0" smtClean="0">
                <a:latin typeface="Arial"/>
                <a:cs typeface="Arial"/>
              </a:rPr>
              <a:t>	policymakers </a:t>
            </a:r>
            <a:r>
              <a:rPr lang="en-US" sz="2800" dirty="0">
                <a:latin typeface="Arial"/>
                <a:cs typeface="Arial"/>
              </a:rPr>
              <a:t>and to empower farmers as full </a:t>
            </a:r>
            <a:r>
              <a:rPr lang="en-US" sz="2800" dirty="0" smtClean="0">
                <a:latin typeface="Arial"/>
                <a:cs typeface="Arial"/>
              </a:rPr>
              <a:t>	partners</a:t>
            </a:r>
            <a:r>
              <a:rPr lang="en-US" sz="2800" dirty="0">
                <a:latin typeface="Arial"/>
                <a:cs typeface="Arial"/>
              </a:rPr>
              <a:t>.</a:t>
            </a:r>
            <a:endParaRPr lang="en-AU" sz="2800" dirty="0">
              <a:latin typeface="Arial"/>
              <a:cs typeface="Arial"/>
            </a:endParaRPr>
          </a:p>
        </p:txBody>
      </p:sp>
      <p:sp>
        <p:nvSpPr>
          <p:cNvPr id="20483" name="TextBox 2"/>
          <p:cNvSpPr txBox="1">
            <a:spLocks noChangeArrowheads="1"/>
          </p:cNvSpPr>
          <p:nvPr/>
        </p:nvSpPr>
        <p:spPr bwMode="auto">
          <a:xfrm>
            <a:off x="304800" y="304800"/>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ista Sans OT Medium" charset="0"/>
                <a:ea typeface="ＭＳ Ｐゴシック" charset="0"/>
              </a:defRPr>
            </a:lvl1pPr>
            <a:lvl2pPr>
              <a:defRPr sz="2000">
                <a:solidFill>
                  <a:schemeClr val="tx1"/>
                </a:solidFill>
                <a:latin typeface="Vista Sans OT Medium" charset="0"/>
                <a:ea typeface="ＭＳ Ｐゴシック" charset="0"/>
              </a:defRPr>
            </a:lvl2pPr>
            <a:lvl3pPr>
              <a:defRPr>
                <a:solidFill>
                  <a:schemeClr val="tx1"/>
                </a:solidFill>
                <a:latin typeface="Vista Sans OT Medium" charset="0"/>
                <a:ea typeface="ＭＳ Ｐゴシック" charset="0"/>
              </a:defRPr>
            </a:lvl3pPr>
            <a:lvl4pPr>
              <a:defRPr sz="1600">
                <a:solidFill>
                  <a:schemeClr val="tx1"/>
                </a:solidFill>
                <a:latin typeface="Vista Sans OT Medium" charset="0"/>
                <a:ea typeface="ＭＳ Ｐゴシック" charset="0"/>
              </a:defRPr>
            </a:lvl4pPr>
            <a:lvl5pPr>
              <a:defRPr sz="1400">
                <a:solidFill>
                  <a:schemeClr val="tx1"/>
                </a:solidFill>
                <a:latin typeface="Vista Sans OT Medium" charset="0"/>
                <a:ea typeface="ＭＳ Ｐゴシック" charset="0"/>
              </a:defRPr>
            </a:lvl5pPr>
            <a:lvl6pPr eaLnBrk="0" hangingPunct="0">
              <a:defRPr sz="1400">
                <a:solidFill>
                  <a:schemeClr val="tx1"/>
                </a:solidFill>
                <a:latin typeface="Vista Sans OT Medium" charset="0"/>
                <a:ea typeface="ＭＳ Ｐゴシック" charset="0"/>
              </a:defRPr>
            </a:lvl6pPr>
            <a:lvl7pPr eaLnBrk="0" hangingPunct="0">
              <a:defRPr sz="1400">
                <a:solidFill>
                  <a:schemeClr val="tx1"/>
                </a:solidFill>
                <a:latin typeface="Vista Sans OT Medium" charset="0"/>
                <a:ea typeface="ＭＳ Ｐゴシック" charset="0"/>
              </a:defRPr>
            </a:lvl7pPr>
            <a:lvl8pPr eaLnBrk="0" hangingPunct="0">
              <a:defRPr sz="1400">
                <a:solidFill>
                  <a:schemeClr val="tx1"/>
                </a:solidFill>
                <a:latin typeface="Vista Sans OT Medium" charset="0"/>
                <a:ea typeface="ＭＳ Ｐゴシック" charset="0"/>
              </a:defRPr>
            </a:lvl8pPr>
            <a:lvl9pPr eaLnBrk="0" hangingPunct="0">
              <a:defRPr sz="1400">
                <a:solidFill>
                  <a:schemeClr val="tx1"/>
                </a:solidFill>
                <a:latin typeface="Vista Sans OT Medium" charset="0"/>
                <a:ea typeface="ＭＳ Ｐゴシック" charset="0"/>
              </a:defRPr>
            </a:lvl9pPr>
          </a:lstStyle>
          <a:p>
            <a:pPr algn="ctr"/>
            <a:r>
              <a:rPr lang="en-AU" sz="4000" b="1" dirty="0">
                <a:latin typeface="Arial" charset="0"/>
                <a:cs typeface="Arial" charset="0"/>
              </a:rPr>
              <a:t>Organic </a:t>
            </a:r>
            <a:r>
              <a:rPr lang="en-AU" sz="4000" b="1" dirty="0" smtClean="0">
                <a:latin typeface="Arial" charset="0"/>
                <a:cs typeface="Arial" charset="0"/>
              </a:rPr>
              <a:t>3.0</a:t>
            </a:r>
            <a:endParaRPr lang="en-AU" sz="4000" b="1" dirty="0">
              <a:latin typeface="Arial" charset="0"/>
              <a:cs typeface="Arial" charset="0"/>
            </a:endParaRPr>
          </a:p>
          <a:p>
            <a:endParaRPr lang="en-US" dirty="0">
              <a:latin typeface="Times" charset="0"/>
            </a:endParaRPr>
          </a:p>
        </p:txBody>
      </p:sp>
    </p:spTree>
    <p:extLst>
      <p:ext uri="{BB962C8B-B14F-4D97-AF65-F5344CB8AC3E}">
        <p14:creationId xmlns:p14="http://schemas.microsoft.com/office/powerpoint/2010/main" val="3641005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6167" y="291153"/>
            <a:ext cx="5710766" cy="6370192"/>
          </a:xfrm>
          <a:prstGeom prst="rect">
            <a:avLst/>
          </a:prstGeom>
        </p:spPr>
      </p:pic>
    </p:spTree>
    <p:extLst>
      <p:ext uri="{BB962C8B-B14F-4D97-AF65-F5344CB8AC3E}">
        <p14:creationId xmlns:p14="http://schemas.microsoft.com/office/powerpoint/2010/main" val="4113504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6267" y="1625597"/>
            <a:ext cx="8839200" cy="3285069"/>
          </a:xfrm>
          <a:noFill/>
        </p:spPr>
        <p:txBody>
          <a:bodyPr anchor="ctr">
            <a:noAutofit/>
          </a:bodyPr>
          <a:lstStyle/>
          <a:p>
            <a:r>
              <a:rPr lang="en-US" sz="2800" dirty="0"/>
              <a:t>Membership is open to all stakeholders with an interest in advancing organic agriculture research. </a:t>
            </a:r>
            <a:r>
              <a:rPr lang="en-US" sz="2800" dirty="0" smtClean="0"/>
              <a:t/>
            </a:r>
            <a:br>
              <a:rPr lang="en-US" sz="2800" dirty="0" smtClean="0"/>
            </a:br>
            <a:r>
              <a:rPr lang="en-US" sz="2800" dirty="0"/>
              <a:t/>
            </a:r>
            <a:br>
              <a:rPr lang="en-US" sz="2800" dirty="0"/>
            </a:br>
            <a:r>
              <a:rPr lang="en-US" sz="2800" dirty="0" smtClean="0"/>
              <a:t>TIPI </a:t>
            </a:r>
            <a:r>
              <a:rPr lang="en-US" sz="2800" dirty="0"/>
              <a:t>welcomes organizations and individuals to represent farmers, processors, traders, suppliers, consumers, scientists, state, foundations, individual donors and civil society.  </a:t>
            </a:r>
            <a:r>
              <a:rPr lang="en-US" sz="2800" dirty="0" smtClean="0"/>
              <a:t/>
            </a:r>
            <a:br>
              <a:rPr lang="en-US" sz="2800" dirty="0" smtClean="0"/>
            </a:br>
            <a:r>
              <a:rPr lang="en-US" sz="2800" dirty="0"/>
              <a:t/>
            </a:r>
            <a:br>
              <a:rPr lang="en-US" sz="2800" dirty="0"/>
            </a:br>
            <a:r>
              <a:rPr lang="en-US" sz="2800" dirty="0" smtClean="0"/>
              <a:t>There </a:t>
            </a:r>
            <a:r>
              <a:rPr lang="en-US" sz="2800" dirty="0"/>
              <a:t>is no fee to join at the present time.</a:t>
            </a:r>
            <a:endParaRPr lang="en-AU" sz="2800" dirty="0">
              <a:solidFill>
                <a:srgbClr val="000000"/>
              </a:solidFill>
              <a:latin typeface="Arial"/>
              <a:cs typeface="Arial"/>
            </a:endParaRPr>
          </a:p>
        </p:txBody>
      </p:sp>
      <p:sp>
        <p:nvSpPr>
          <p:cNvPr id="2" name="TextBox 1"/>
          <p:cNvSpPr txBox="1"/>
          <p:nvPr/>
        </p:nvSpPr>
        <p:spPr>
          <a:xfrm>
            <a:off x="609600" y="372533"/>
            <a:ext cx="6417733" cy="584776"/>
          </a:xfrm>
          <a:prstGeom prst="rect">
            <a:avLst/>
          </a:prstGeom>
          <a:noFill/>
        </p:spPr>
        <p:txBody>
          <a:bodyPr wrap="square" rtlCol="0">
            <a:spAutoFit/>
          </a:bodyPr>
          <a:lstStyle/>
          <a:p>
            <a:pPr algn="ctr"/>
            <a:r>
              <a:rPr lang="en-US" sz="3200" b="1" dirty="0" smtClean="0"/>
              <a:t>TIPI</a:t>
            </a:r>
            <a:endParaRPr lang="en-US" sz="3200" b="1" dirty="0"/>
          </a:p>
        </p:txBody>
      </p:sp>
    </p:spTree>
    <p:extLst>
      <p:ext uri="{BB962C8B-B14F-4D97-AF65-F5344CB8AC3E}">
        <p14:creationId xmlns:p14="http://schemas.microsoft.com/office/powerpoint/2010/main" val="3520390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Main Title">
  <a:themeElements>
    <a:clrScheme name="Custom 18">
      <a:dk1>
        <a:srgbClr val="FFFFFF"/>
      </a:dk1>
      <a:lt1>
        <a:srgbClr val="000000"/>
      </a:lt1>
      <a:dk2>
        <a:srgbClr val="002172"/>
      </a:dk2>
      <a:lt2>
        <a:srgbClr val="B4B900"/>
      </a:lt2>
      <a:accent1>
        <a:srgbClr val="4F81BD"/>
      </a:accent1>
      <a:accent2>
        <a:srgbClr val="C0504D"/>
      </a:accent2>
      <a:accent3>
        <a:srgbClr val="9BBB59"/>
      </a:accent3>
      <a:accent4>
        <a:srgbClr val="8064A2"/>
      </a:accent4>
      <a:accent5>
        <a:srgbClr val="4BACC6"/>
      </a:accent5>
      <a:accent6>
        <a:srgbClr val="F79646"/>
      </a:accent6>
      <a:hlink>
        <a:srgbClr val="9999CC"/>
      </a:hlink>
      <a:folHlink>
        <a:srgbClr val="0000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_Title_Page">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ank You (final slide)">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Custom 15">
      <a:dk1>
        <a:sysClr val="windowText" lastClr="000000"/>
      </a:dk1>
      <a:lt1>
        <a:sysClr val="window" lastClr="FFFFFF"/>
      </a:lt1>
      <a:dk2>
        <a:srgbClr val="001B71"/>
      </a:dk2>
      <a:lt2>
        <a:srgbClr val="ADB800"/>
      </a:lt2>
      <a:accent1>
        <a:srgbClr val="4F81BD"/>
      </a:accent1>
      <a:accent2>
        <a:srgbClr val="C0504D"/>
      </a:accent2>
      <a:accent3>
        <a:srgbClr val="9BBB59"/>
      </a:accent3>
      <a:accent4>
        <a:srgbClr val="8064A2"/>
      </a:accent4>
      <a:accent5>
        <a:srgbClr val="4BACC6"/>
      </a:accent5>
      <a:accent6>
        <a:srgbClr val="F79646"/>
      </a:accent6>
      <a:hlink>
        <a:srgbClr val="FFF9FE"/>
      </a:hlink>
      <a:folHlink>
        <a:srgbClr val="FCFFFD"/>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FOAM_template_new 13">
    <a:dk1>
      <a:srgbClr val="000000"/>
    </a:dk1>
    <a:lt1>
      <a:srgbClr val="FFFFFF"/>
    </a:lt1>
    <a:dk2>
      <a:srgbClr val="000000"/>
    </a:dk2>
    <a:lt2>
      <a:srgbClr val="969696"/>
    </a:lt2>
    <a:accent1>
      <a:srgbClr val="F1E26D"/>
    </a:accent1>
    <a:accent2>
      <a:srgbClr val="B6C8CB"/>
    </a:accent2>
    <a:accent3>
      <a:srgbClr val="FFFFFF"/>
    </a:accent3>
    <a:accent4>
      <a:srgbClr val="000000"/>
    </a:accent4>
    <a:accent5>
      <a:srgbClr val="F7EEBA"/>
    </a:accent5>
    <a:accent6>
      <a:srgbClr val="A5B5B8"/>
    </a:accent6>
    <a:hlink>
      <a:srgbClr val="65C4D5"/>
    </a:hlink>
    <a:folHlink>
      <a:srgbClr val="7AB94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11974</TotalTime>
  <Words>1980</Words>
  <Application>Microsoft Macintosh PowerPoint</Application>
  <PresentationFormat>On-screen Show (4:3)</PresentationFormat>
  <Paragraphs>314</Paragraphs>
  <Slides>45</Slides>
  <Notes>44</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Main Title</vt:lpstr>
      <vt:lpstr>Section_Title_Page</vt:lpstr>
      <vt:lpstr>Thank You (final slide)</vt:lpstr>
      <vt:lpstr>Content Pages</vt:lpstr>
      <vt:lpstr>IFOAM – Organics International The global umbrella body for the whole organic sector.  People 800 member organizations in 125 countries worldwide.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is open to all stakeholders with an interest in advancing organic agriculture research.   TIPI welcomes organizations and individuals to represent farmers, processors, traders, suppliers, consumers, scientists, state, foundations, individual donors and civil society.    There is no fee to join at the present time.</vt:lpstr>
      <vt:lpstr>TIPI’s mission is:  to engage and involve all stakeholders that benefit from organic agriculture research;  to set a research agenda setting by a grassroots network approach;  to foster international collaboration in organic agriculture research;  </vt:lpstr>
      <vt:lpstr>TIPI’s mission cont.  to facilitate exchange of scientific knowledge of organic food and farming systems; and  to help practitioners disseminate, apply and implement innovations and scientific knowledge consistent with the principles of organic agriculture.  http://www.organic-research.net/tipi</vt:lpstr>
      <vt:lpstr>“Regenerative organic agriculture improves the resources it uses, rather than destroying or depleting them.   It is a holistic systems approach to agriculture that encourages continual on-farm innovation for environmental, social, economic and spiritual wellbeing.” Robert Rodale   </vt:lpstr>
      <vt:lpstr>Regenerative Organic Systems  To define this:  The paradigm shift away from a degenerative, industrial agriculture systems that are destroying our farmers and our communities income, health, biodiversity and climate  to a regenerative agriculture based on the principles of health, ecology, fairness and care that rejuvenates the soil, water and biodiversity, our health, democracy, communities, prosperity, well being and reverses the processes contributing to catastrophic climate change.</vt:lpstr>
      <vt:lpstr>Climate Change</vt:lpstr>
      <vt:lpstr>Climate Change</vt:lpstr>
      <vt:lpstr>Climate Change</vt:lpstr>
      <vt:lpstr>Mitigation of Carbon Dioxide</vt:lpstr>
      <vt:lpstr>PowerPoint Presentation</vt:lpstr>
      <vt:lpstr>Soil Carbon Sequestration</vt:lpstr>
      <vt:lpstr>Soil Carbon Sequestration</vt:lpstr>
      <vt:lpstr>Regenerative Grazing</vt:lpstr>
      <vt:lpstr>Soil Organic Matter and Nitrogen</vt:lpstr>
      <vt:lpstr>Soil Organic Matter and Nitrogen</vt:lpstr>
      <vt:lpstr>Soil Organic Matter and Nitrogen</vt:lpstr>
      <vt:lpstr>Organic Matter and N</vt:lpstr>
      <vt:lpstr>Climate Resilience</vt:lpstr>
      <vt:lpstr>PowerPoint Presentation</vt:lpstr>
      <vt:lpstr>Organic Matter Increases Infiltration  and Soil Stability</vt:lpstr>
      <vt:lpstr>PowerPoint Presentation</vt:lpstr>
      <vt:lpstr>Soil Organic Matter Living Carbon</vt:lpstr>
      <vt:lpstr>Improved Efficiency of Water Use</vt:lpstr>
      <vt:lpstr>Organic Corn - 1995 Drought</vt:lpstr>
      <vt:lpstr>PowerPoint Presentation</vt:lpstr>
      <vt:lpstr>PowerPoint Presentation</vt:lpstr>
      <vt:lpstr>PowerPoint Presentation</vt:lpstr>
      <vt:lpstr>PowerPoint Presentation</vt:lpstr>
      <vt:lpstr>PowerPoint Presentation</vt:lpstr>
      <vt:lpstr>High Yield Regenerative Organic Agriculture </vt:lpstr>
      <vt:lpstr>High Yield Regenerative Organic Agriculture</vt:lpstr>
      <vt:lpstr>High over-grazing and burning = Deep, wide and long erosion gullies  Low soil organic matter = Low soil fertility  Serious food insecurity in dry years  Thousands died in famines</vt:lpstr>
      <vt:lpstr>PowerPoint Presentation</vt:lpstr>
      <vt:lpstr>Impact of using compost - Grain yields from over 900 samples from farmers fields over 7 years</vt:lpstr>
      <vt:lpstr>Intercropping to fix N for free  Desmodium repels pests, suppresses weeds (selective allelopathy), provides fodder  Alfalfa hosts beneficial insects  Napier grass traps pests </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Stevie Caledonia</dc:creator>
  <cp:lastModifiedBy>emily sum</cp:lastModifiedBy>
  <cp:revision>520</cp:revision>
  <dcterms:created xsi:type="dcterms:W3CDTF">2015-01-14T10:56:40Z</dcterms:created>
  <dcterms:modified xsi:type="dcterms:W3CDTF">2016-02-26T16:57:36Z</dcterms:modified>
</cp:coreProperties>
</file>